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p:sldMasterIdLst>
    <p:sldMasterId id="2147483648" r:id="rId1"/>
    <p:sldMasterId id="2147483649" r:id="rId2"/>
  </p:sldMasterIdLst>
  <p:notesMasterIdLst>
    <p:notesMasterId r:id="rId21"/>
  </p:notesMasterIdLst>
  <p:sldIdLst>
    <p:sldId id="256" r:id="rId3"/>
    <p:sldId id="266" r:id="rId4"/>
    <p:sldId id="279" r:id="rId5"/>
    <p:sldId id="267" r:id="rId6"/>
    <p:sldId id="286" r:id="rId7"/>
    <p:sldId id="268" r:id="rId8"/>
    <p:sldId id="269" r:id="rId9"/>
    <p:sldId id="280" r:id="rId10"/>
    <p:sldId id="282" r:id="rId11"/>
    <p:sldId id="283" r:id="rId12"/>
    <p:sldId id="278" r:id="rId13"/>
    <p:sldId id="271" r:id="rId14"/>
    <p:sldId id="276" r:id="rId15"/>
    <p:sldId id="270" r:id="rId16"/>
    <p:sldId id="284" r:id="rId17"/>
    <p:sldId id="285" r:id="rId18"/>
    <p:sldId id="265" r:id="rId19"/>
    <p:sldId id="264" r:id="rId20"/>
  </p:sldIdLst>
  <p:sldSz cx="9144000" cy="6858000" type="screen4x3"/>
  <p:notesSz cx="6858000" cy="9144000"/>
  <p:defaultTextStyle>
    <a:defPPr>
      <a:defRPr lang="en-GB"/>
    </a:defPPr>
    <a:lvl1pPr algn="l" defTabSz="457200" rtl="0" eaLnBrk="0" fontAlgn="base" hangingPunct="0">
      <a:lnSpc>
        <a:spcPct val="93000"/>
      </a:lnSpc>
      <a:spcBef>
        <a:spcPct val="0"/>
      </a:spcBef>
      <a:spcAft>
        <a:spcPct val="0"/>
      </a:spcAft>
      <a:buClr>
        <a:srgbClr val="000000"/>
      </a:buClr>
      <a:buSzPct val="100000"/>
      <a:buFont typeface="Arial" panose="020B0604020202020204" pitchFamily="34" charset="0"/>
      <a:defRPr sz="24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lnSpc>
        <a:spcPct val="93000"/>
      </a:lnSpc>
      <a:spcBef>
        <a:spcPct val="0"/>
      </a:spcBef>
      <a:spcAft>
        <a:spcPct val="0"/>
      </a:spcAft>
      <a:buClr>
        <a:srgbClr val="000000"/>
      </a:buClr>
      <a:buSzPct val="100000"/>
      <a:buFont typeface="Arial" panose="020B0604020202020204" pitchFamily="34" charset="0"/>
      <a:defRPr sz="2400" kern="1200">
        <a:solidFill>
          <a:schemeClr val="bg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lnSpc>
        <a:spcPct val="93000"/>
      </a:lnSpc>
      <a:spcBef>
        <a:spcPct val="0"/>
      </a:spcBef>
      <a:spcAft>
        <a:spcPct val="0"/>
      </a:spcAft>
      <a:buClr>
        <a:srgbClr val="000000"/>
      </a:buClr>
      <a:buSzPct val="100000"/>
      <a:buFont typeface="Arial" panose="020B0604020202020204" pitchFamily="34" charset="0"/>
      <a:defRPr sz="2400" kern="1200">
        <a:solidFill>
          <a:schemeClr val="bg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lnSpc>
        <a:spcPct val="93000"/>
      </a:lnSpc>
      <a:spcBef>
        <a:spcPct val="0"/>
      </a:spcBef>
      <a:spcAft>
        <a:spcPct val="0"/>
      </a:spcAft>
      <a:buClr>
        <a:srgbClr val="000000"/>
      </a:buClr>
      <a:buSzPct val="100000"/>
      <a:buFont typeface="Arial" panose="020B0604020202020204" pitchFamily="34" charset="0"/>
      <a:defRPr sz="2400" kern="1200">
        <a:solidFill>
          <a:schemeClr val="bg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lnSpc>
        <a:spcPct val="93000"/>
      </a:lnSpc>
      <a:spcBef>
        <a:spcPct val="0"/>
      </a:spcBef>
      <a:spcAft>
        <a:spcPct val="0"/>
      </a:spcAft>
      <a:buClr>
        <a:srgbClr val="000000"/>
      </a:buClr>
      <a:buSzPct val="100000"/>
      <a:buFont typeface="Arial" panose="020B0604020202020204" pitchFamily="34" charset="0"/>
      <a:defRPr sz="2400"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outlineViewPr>
    <p:cViewPr>
      <p:scale>
        <a:sx n="50" d="100"/>
        <a:sy n="50" d="100"/>
      </p:scale>
      <p:origin x="-784" y="-88"/>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AutoShape 1">
            <a:extLst>
              <a:ext uri="{FF2B5EF4-FFF2-40B4-BE49-F238E27FC236}">
                <a16:creationId xmlns:a16="http://schemas.microsoft.com/office/drawing/2014/main" id="{6BDD8349-106F-E54E-B2FF-9CDCB13C1AB2}"/>
              </a:ext>
            </a:extLst>
          </p:cNvPr>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Arial" charset="0"/>
              <a:buNone/>
              <a:defRPr/>
            </a:pPr>
            <a:endParaRPr lang="en-US">
              <a:latin typeface="Arial" charset="0"/>
              <a:ea typeface="ＭＳ Ｐゴシック" charset="0"/>
            </a:endParaRPr>
          </a:p>
        </p:txBody>
      </p:sp>
      <p:sp>
        <p:nvSpPr>
          <p:cNvPr id="3074" name="Rectangle 2">
            <a:extLst>
              <a:ext uri="{FF2B5EF4-FFF2-40B4-BE49-F238E27FC236}">
                <a16:creationId xmlns:a16="http://schemas.microsoft.com/office/drawing/2014/main" id="{3FE71635-FFE3-BF43-9CF3-109F8E0C30C5}"/>
              </a:ext>
            </a:extLst>
          </p:cNvPr>
          <p:cNvSpPr>
            <a:spLocks noGrp="1" noChangeArrowheads="1"/>
          </p:cNvSpPr>
          <p:nvPr>
            <p:ph type="hdr"/>
          </p:nvPr>
        </p:nvSpPr>
        <p:spPr bwMode="auto">
          <a:xfrm>
            <a:off x="0" y="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a:lnSpc>
                <a:spcPct val="95000"/>
              </a:lnSpc>
              <a:buSzPct val="45000"/>
              <a:buFont typeface="Wingdings" charset="2"/>
              <a:buNone/>
              <a:tabLst>
                <a:tab pos="723900" algn="l"/>
                <a:tab pos="1447800" algn="l"/>
                <a:tab pos="2171700" algn="l"/>
                <a:tab pos="2895600" algn="l"/>
              </a:tabLst>
              <a:defRPr sz="1200" b="1">
                <a:solidFill>
                  <a:srgbClr val="000000"/>
                </a:solidFill>
                <a:latin typeface="Times New Roman" charset="0"/>
                <a:ea typeface="Lucida Sans Unicode" charset="0"/>
                <a:cs typeface="Lucida Sans Unicode" charset="0"/>
              </a:defRPr>
            </a:lvl1pPr>
          </a:lstStyle>
          <a:p>
            <a:pPr>
              <a:defRPr/>
            </a:pPr>
            <a:endParaRPr lang="en-GB"/>
          </a:p>
        </p:txBody>
      </p:sp>
      <p:sp>
        <p:nvSpPr>
          <p:cNvPr id="3075" name="Rectangle 3">
            <a:extLst>
              <a:ext uri="{FF2B5EF4-FFF2-40B4-BE49-F238E27FC236}">
                <a16:creationId xmlns:a16="http://schemas.microsoft.com/office/drawing/2014/main" id="{9700E495-0B8A-7846-8D7B-47720C75923A}"/>
              </a:ext>
            </a:extLst>
          </p:cNvPr>
          <p:cNvSpPr>
            <a:spLocks noGrp="1" noChangeArrowheads="1"/>
          </p:cNvSpPr>
          <p:nvPr>
            <p:ph type="dt"/>
          </p:nvPr>
        </p:nvSpPr>
        <p:spPr bwMode="auto">
          <a:xfrm>
            <a:off x="3886200" y="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eaLnBrk="1">
              <a:lnSpc>
                <a:spcPct val="95000"/>
              </a:lnSpc>
              <a:buSzPct val="45000"/>
              <a:buFont typeface="Wingdings" charset="2"/>
              <a:buNone/>
              <a:tabLst>
                <a:tab pos="723900" algn="l"/>
                <a:tab pos="1447800" algn="l"/>
                <a:tab pos="2171700" algn="l"/>
                <a:tab pos="2895600" algn="l"/>
              </a:tabLst>
              <a:defRPr sz="1200" b="1">
                <a:solidFill>
                  <a:srgbClr val="000000"/>
                </a:solidFill>
                <a:latin typeface="Times New Roman" charset="0"/>
                <a:ea typeface="Lucida Sans Unicode" charset="0"/>
                <a:cs typeface="Lucida Sans Unicode" charset="0"/>
              </a:defRPr>
            </a:lvl1pPr>
          </a:lstStyle>
          <a:p>
            <a:pPr>
              <a:defRPr/>
            </a:pPr>
            <a:endParaRPr lang="en-GB"/>
          </a:p>
        </p:txBody>
      </p:sp>
      <p:sp>
        <p:nvSpPr>
          <p:cNvPr id="21509" name="Rectangle 4">
            <a:extLst>
              <a:ext uri="{FF2B5EF4-FFF2-40B4-BE49-F238E27FC236}">
                <a16:creationId xmlns:a16="http://schemas.microsoft.com/office/drawing/2014/main" id="{1C5F7472-A61C-6045-8576-0898F547DA6B}"/>
              </a:ext>
            </a:extLst>
          </p:cNvPr>
          <p:cNvSpPr>
            <a:spLocks noGrp="1" noRot="1" noChangeAspect="1" noChangeArrowheads="1"/>
          </p:cNvSpPr>
          <p:nvPr>
            <p:ph type="sldImg"/>
          </p:nvPr>
        </p:nvSpPr>
        <p:spPr bwMode="auto">
          <a:xfrm>
            <a:off x="1143000" y="685800"/>
            <a:ext cx="4570413" cy="34274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sp>
      <p:sp>
        <p:nvSpPr>
          <p:cNvPr id="3077" name="Rectangle 5">
            <a:extLst>
              <a:ext uri="{FF2B5EF4-FFF2-40B4-BE49-F238E27FC236}">
                <a16:creationId xmlns:a16="http://schemas.microsoft.com/office/drawing/2014/main" id="{909B38B3-E666-1E4F-9444-CD9C43C21DE2}"/>
              </a:ext>
            </a:extLst>
          </p:cNvPr>
          <p:cNvSpPr>
            <a:spLocks noGrp="1" noChangeArrowheads="1"/>
          </p:cNvSpPr>
          <p:nvPr>
            <p:ph type="body"/>
          </p:nvPr>
        </p:nvSpPr>
        <p:spPr bwMode="auto">
          <a:xfrm>
            <a:off x="914400" y="4343400"/>
            <a:ext cx="50276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noProof="0"/>
          </a:p>
        </p:txBody>
      </p:sp>
      <p:sp>
        <p:nvSpPr>
          <p:cNvPr id="3078" name="Rectangle 6">
            <a:extLst>
              <a:ext uri="{FF2B5EF4-FFF2-40B4-BE49-F238E27FC236}">
                <a16:creationId xmlns:a16="http://schemas.microsoft.com/office/drawing/2014/main" id="{5CA33957-9457-7C4F-88A3-882842FF6BE4}"/>
              </a:ext>
            </a:extLst>
          </p:cNvPr>
          <p:cNvSpPr>
            <a:spLocks noGrp="1" noChangeArrowheads="1"/>
          </p:cNvSpPr>
          <p:nvPr>
            <p:ph type="ftr"/>
          </p:nvPr>
        </p:nvSpPr>
        <p:spPr bwMode="auto">
          <a:xfrm>
            <a:off x="0" y="868680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eaLnBrk="1">
              <a:lnSpc>
                <a:spcPct val="95000"/>
              </a:lnSpc>
              <a:buSzPct val="45000"/>
              <a:buFont typeface="Wingdings" charset="2"/>
              <a:buNone/>
              <a:tabLst>
                <a:tab pos="723900" algn="l"/>
                <a:tab pos="1447800" algn="l"/>
                <a:tab pos="2171700" algn="l"/>
                <a:tab pos="2895600" algn="l"/>
              </a:tabLst>
              <a:defRPr sz="1200" b="1">
                <a:solidFill>
                  <a:srgbClr val="000000"/>
                </a:solidFill>
                <a:latin typeface="Times New Roman" charset="0"/>
                <a:ea typeface="Lucida Sans Unicode" charset="0"/>
                <a:cs typeface="Lucida Sans Unicode" charset="0"/>
              </a:defRPr>
            </a:lvl1pPr>
          </a:lstStyle>
          <a:p>
            <a:pPr>
              <a:defRPr/>
            </a:pPr>
            <a:endParaRPr lang="en-GB"/>
          </a:p>
        </p:txBody>
      </p:sp>
      <p:sp>
        <p:nvSpPr>
          <p:cNvPr id="3079" name="Rectangle 7">
            <a:extLst>
              <a:ext uri="{FF2B5EF4-FFF2-40B4-BE49-F238E27FC236}">
                <a16:creationId xmlns:a16="http://schemas.microsoft.com/office/drawing/2014/main" id="{7C32CE91-19BD-1844-94A7-167F507AAF51}"/>
              </a:ext>
            </a:extLst>
          </p:cNvPr>
          <p:cNvSpPr>
            <a:spLocks noGrp="1" noChangeArrowheads="1"/>
          </p:cNvSpPr>
          <p:nvPr>
            <p:ph type="sldNum"/>
          </p:nvPr>
        </p:nvSpPr>
        <p:spPr bwMode="auto">
          <a:xfrm>
            <a:off x="3886200" y="868680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eaLnBrk="1">
              <a:lnSpc>
                <a:spcPct val="95000"/>
              </a:lnSpc>
              <a:buSzPct val="45000"/>
              <a:buFont typeface="Wingdings" pitchFamily="2" charset="2"/>
              <a:buNone/>
              <a:tabLst>
                <a:tab pos="723900" algn="l"/>
                <a:tab pos="1447800" algn="l"/>
                <a:tab pos="2171700" algn="l"/>
                <a:tab pos="2895600" algn="l"/>
              </a:tabLst>
              <a:defRPr sz="1200" b="1">
                <a:solidFill>
                  <a:srgbClr val="000000"/>
                </a:solidFill>
                <a:latin typeface="Times New Roman" panose="02020603050405020304" pitchFamily="18" charset="0"/>
              </a:defRPr>
            </a:lvl1pPr>
          </a:lstStyle>
          <a:p>
            <a:fld id="{F51308DC-8073-3244-A9D2-D6D24D75C7ED}"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EA4C9810-E8D4-7C43-8BF6-401D5666DFB4}"/>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49E1315C-F411-6B4C-A25E-AA4DBD18F08D}" type="slidenum">
              <a:rPr lang="en-GB" altLang="en-US" sz="1200">
                <a:solidFill>
                  <a:srgbClr val="000000"/>
                </a:solidFill>
                <a:latin typeface="Times New Roman" panose="02020603050405020304" pitchFamily="18" charset="0"/>
              </a:rPr>
              <a:pPr/>
              <a:t>1</a:t>
            </a:fld>
            <a:endParaRPr lang="en-GB" altLang="en-US" sz="1200">
              <a:solidFill>
                <a:srgbClr val="000000"/>
              </a:solidFill>
              <a:latin typeface="Times New Roman" panose="02020603050405020304" pitchFamily="18" charset="0"/>
            </a:endParaRPr>
          </a:p>
        </p:txBody>
      </p:sp>
      <p:sp>
        <p:nvSpPr>
          <p:cNvPr id="22531" name="Text Box 1">
            <a:extLst>
              <a:ext uri="{FF2B5EF4-FFF2-40B4-BE49-F238E27FC236}">
                <a16:creationId xmlns:a16="http://schemas.microsoft.com/office/drawing/2014/main" id="{573F4035-B87D-1347-AD6F-6D2D1109F62A}"/>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lvl1pPr>
              <a:defRPr sz="2400">
                <a:solidFill>
                  <a:schemeClr val="bg1"/>
                </a:solidFill>
                <a:latin typeface="Arial" charset="0"/>
                <a:ea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a:buFont typeface="Arial" charset="0"/>
              <a:buNone/>
              <a:defRPr/>
            </a:pPr>
            <a:endParaRPr lang="en-US"/>
          </a:p>
        </p:txBody>
      </p:sp>
      <p:sp>
        <p:nvSpPr>
          <p:cNvPr id="5124" name="Rectangle 2">
            <a:extLst>
              <a:ext uri="{FF2B5EF4-FFF2-40B4-BE49-F238E27FC236}">
                <a16:creationId xmlns:a16="http://schemas.microsoft.com/office/drawing/2014/main" id="{AFB09896-A1B1-7A4E-960B-C8D3D0C1B9AB}"/>
              </a:ext>
            </a:extLst>
          </p:cNvPr>
          <p:cNvSpPr>
            <a:spLocks noChangeArrowheads="1"/>
          </p:cNvSpPr>
          <p:nvPr>
            <p:ph type="body"/>
          </p:nvPr>
        </p:nvSpPr>
        <p:spPr>
          <a:xfrm>
            <a:off x="914400" y="4343400"/>
            <a:ext cx="5029200" cy="41163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r>
              <a:rPr lang="en-US" altLang="en-US" b="1">
                <a:latin typeface="Times New Roman" panose="02020603050405020304" pitchFamily="18" charset="0"/>
                <a:ea typeface="ＭＳ Ｐゴシック" panose="020B0600070205080204" pitchFamily="34" charset="-128"/>
              </a:rPr>
              <a:t>Rationale:  </a:t>
            </a:r>
            <a:r>
              <a:rPr lang="en-US" altLang="en-US">
                <a:latin typeface="Times New Roman" panose="02020603050405020304" pitchFamily="18" charset="0"/>
                <a:ea typeface="ＭＳ Ｐゴシック" panose="020B0600070205080204" pitchFamily="34" charset="-128"/>
              </a:rPr>
              <a:t>Welcome to </a:t>
            </a:r>
            <a:r>
              <a:rPr lang="ja-JP" altLang="en-US">
                <a:latin typeface="Times New Roman" panose="02020603050405020304" pitchFamily="18" charset="0"/>
                <a:ea typeface="ＭＳ Ｐゴシック" panose="020B0600070205080204" pitchFamily="34" charset="-128"/>
              </a:rPr>
              <a:t>“</a:t>
            </a:r>
            <a:r>
              <a:rPr lang="en-US" altLang="ja-JP">
                <a:latin typeface="Times New Roman" panose="02020603050405020304" pitchFamily="18" charset="0"/>
                <a:ea typeface="ＭＳ Ｐゴシック" panose="020B0600070205080204" pitchFamily="34" charset="-128"/>
              </a:rPr>
              <a:t>Writing Reports, Proposals, and Technical Documents.</a:t>
            </a:r>
            <a:r>
              <a:rPr lang="ja-JP" altLang="en-US">
                <a:latin typeface="Times New Roman" panose="02020603050405020304" pitchFamily="18" charset="0"/>
                <a:ea typeface="ＭＳ Ｐゴシック" panose="020B0600070205080204" pitchFamily="34" charset="-128"/>
              </a:rPr>
              <a:t>”</a:t>
            </a:r>
            <a:r>
              <a:rPr lang="en-US" altLang="ja-JP">
                <a:latin typeface="Times New Roman" panose="02020603050405020304" pitchFamily="18" charset="0"/>
                <a:ea typeface="ＭＳ Ｐゴシック" panose="020B0600070205080204" pitchFamily="34" charset="-128"/>
              </a:rPr>
              <a:t>   This presentation is designed to introduce students to writing reports, proposals, and technical documents. </a:t>
            </a:r>
            <a:br>
              <a:rPr lang="en-US" altLang="ja-JP">
                <a:latin typeface="Times New Roman" panose="02020603050405020304" pitchFamily="18" charset="0"/>
                <a:ea typeface="ＭＳ Ｐゴシック" panose="020B0600070205080204" pitchFamily="34" charset="-128"/>
              </a:rPr>
            </a:br>
            <a:endParaRPr lang="en-US" altLang="ja-JP">
              <a:latin typeface="Times New Roman" panose="02020603050405020304" pitchFamily="18" charset="0"/>
              <a:ea typeface="ＭＳ Ｐゴシック" panose="020B0600070205080204" pitchFamily="34" charset="-128"/>
            </a:endParaRPr>
          </a:p>
          <a:p>
            <a:pPr eaLnBrk="1" hangingPunct="1"/>
            <a:r>
              <a:rPr lang="en-US" altLang="en-US">
                <a:latin typeface="Times New Roman" panose="02020603050405020304" pitchFamily="18" charset="0"/>
                <a:ea typeface="ＭＳ Ｐゴシック" panose="020B0600070205080204" pitchFamily="34" charset="-128"/>
              </a:rPr>
              <a:t>This presentation may be supplemented with the following OWL resources:</a:t>
            </a:r>
          </a:p>
          <a:p>
            <a:pPr eaLnBrk="1" hangingPunct="1"/>
            <a:r>
              <a:rPr lang="en-US" altLang="en-US">
                <a:latin typeface="Times New Roman" panose="02020603050405020304" pitchFamily="18" charset="0"/>
                <a:ea typeface="ＭＳ Ｐゴシック" panose="020B0600070205080204" pitchFamily="34" charset="-128"/>
              </a:rPr>
              <a:t> - http://owl.english.purdue.edu/owl/section/4/16/</a:t>
            </a:r>
            <a:br>
              <a:rPr lang="en-US" altLang="en-US">
                <a:latin typeface="Times New Roman" panose="02020603050405020304" pitchFamily="18" charset="0"/>
                <a:ea typeface="ＭＳ Ｐゴシック" panose="020B0600070205080204" pitchFamily="34" charset="-128"/>
              </a:rPr>
            </a:br>
            <a:endParaRPr lang="en-US" altLang="en-US">
              <a:latin typeface="Times New Roman" panose="02020603050405020304" pitchFamily="18" charset="0"/>
              <a:ea typeface="ＭＳ Ｐゴシック" panose="020B0600070205080204" pitchFamily="34" charset="-128"/>
            </a:endParaRPr>
          </a:p>
          <a:p>
            <a:pPr eaLnBrk="1" hangingPunct="1"/>
            <a:r>
              <a:rPr lang="en-US" altLang="en-US" b="1">
                <a:latin typeface="Times New Roman" panose="02020603050405020304" pitchFamily="18" charset="0"/>
                <a:ea typeface="ＭＳ Ｐゴシック" panose="020B0600070205080204" pitchFamily="34" charset="-128"/>
              </a:rPr>
              <a:t>Directions:</a:t>
            </a:r>
            <a:r>
              <a:rPr lang="en-US" altLang="en-US">
                <a:latin typeface="Times New Roman" panose="02020603050405020304" pitchFamily="18" charset="0"/>
                <a:ea typeface="ＭＳ Ｐゴシック" panose="020B0600070205080204" pitchFamily="34" charset="-128"/>
              </a:rPr>
              <a:t> Each slide is activated by a single mouse click, unless otherwise noted in bold at the bottom of each notes page</a:t>
            </a:r>
          </a:p>
          <a:p>
            <a:pPr eaLnBrk="1" hangingPunct="1"/>
            <a:endParaRPr lang="en-US" altLang="en-US">
              <a:latin typeface="Times New Roman" panose="02020603050405020304" pitchFamily="18" charset="0"/>
              <a:ea typeface="ＭＳ Ｐゴシック" panose="020B0600070205080204" pitchFamily="34" charset="-128"/>
            </a:endParaRPr>
          </a:p>
          <a:p>
            <a:pPr eaLnBrk="1" hangingPunct="1"/>
            <a:r>
              <a:rPr lang="en-US" altLang="en-US">
                <a:latin typeface="Times New Roman" panose="02020603050405020304" pitchFamily="18" charset="0"/>
                <a:ea typeface="ＭＳ Ｐゴシック" panose="020B0600070205080204" pitchFamily="34" charset="-128"/>
              </a:rPr>
              <a:t>Writer and Designer: Laurie A. Pinkert	</a:t>
            </a:r>
          </a:p>
          <a:p>
            <a:pPr eaLnBrk="1" hangingPunct="1"/>
            <a:r>
              <a:rPr lang="en-US" altLang="en-US">
                <a:latin typeface="Times New Roman" panose="02020603050405020304" pitchFamily="18" charset="0"/>
                <a:ea typeface="ＭＳ Ｐゴシック" panose="020B0600070205080204" pitchFamily="34" charset="-128"/>
              </a:rPr>
              <a:t>Contributors: Laurie A. Pinkert</a:t>
            </a:r>
          </a:p>
          <a:p>
            <a:pPr eaLnBrk="1" hangingPunct="1"/>
            <a:r>
              <a:rPr lang="en-US" altLang="en-US">
                <a:latin typeface="Times New Roman" panose="02020603050405020304" pitchFamily="18" charset="0"/>
                <a:ea typeface="ＭＳ Ｐゴシック" panose="020B0600070205080204" pitchFamily="34" charset="-128"/>
              </a:rPr>
              <a:t>Revising Author: Elizabeth L. Angeli, 7 May 2012</a:t>
            </a:r>
          </a:p>
          <a:p>
            <a:pPr eaLnBrk="1" hangingPunct="1"/>
            <a:r>
              <a:rPr lang="en-US" altLang="en-US">
                <a:latin typeface="Times New Roman" panose="02020603050405020304" pitchFamily="18" charset="0"/>
                <a:ea typeface="ＭＳ Ｐゴシック" panose="020B0600070205080204" pitchFamily="34" charset="-128"/>
              </a:rPr>
              <a:t>Developed with resources courtesy of the Purdue University Writing Lab</a:t>
            </a:r>
          </a:p>
          <a:p>
            <a:pPr eaLnBrk="1" hangingPunct="1"/>
            <a:endParaRPr lang="en-US" altLang="en-US">
              <a:latin typeface="Times New Roman" panose="02020603050405020304" pitchFamily="18" charset="0"/>
              <a:ea typeface="ＭＳ Ｐゴシック" panose="020B0600070205080204" pitchFamily="34" charset="-128"/>
            </a:endParaRPr>
          </a:p>
          <a:p>
            <a:pPr eaLnBrk="1" hangingPunct="1"/>
            <a:r>
              <a:rPr lang="en-US" altLang="en-US">
                <a:latin typeface="Times New Roman" panose="02020603050405020304" pitchFamily="18" charset="0"/>
                <a:ea typeface="ＭＳ Ｐゴシック" panose="020B0600070205080204" pitchFamily="34" charset="-128"/>
                <a:cs typeface="Arial" panose="020B0604020202020204" pitchFamily="34" charset="0"/>
              </a:rPr>
              <a:t>© Copyright Purdue University, 2000, 2006, 2008, 2012</a:t>
            </a:r>
          </a:p>
          <a:p>
            <a:endParaRPr lang="en-US" altLang="en-US">
              <a:latin typeface="Times New Roman" panose="02020603050405020304" pitchFamily="18"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CF980CBC-DA04-104D-80FD-E0BF6360093E}"/>
              </a:ext>
            </a:extLst>
          </p:cNvPr>
          <p:cNvSpPr>
            <a:spLocks noGrp="1" noRot="1" noChangeAspect="1" noTextEdit="1"/>
          </p:cNvSpPr>
          <p:nvPr>
            <p:ph type="sldImg"/>
          </p:nvPr>
        </p:nvSpPr>
        <p:spPr/>
      </p:sp>
      <p:sp>
        <p:nvSpPr>
          <p:cNvPr id="31747" name="Notes Placeholder 2">
            <a:extLst>
              <a:ext uri="{FF2B5EF4-FFF2-40B4-BE49-F238E27FC236}">
                <a16:creationId xmlns:a16="http://schemas.microsoft.com/office/drawing/2014/main" id="{993FFDF6-01E0-1B4A-900E-590DFA5E593C}"/>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buFont typeface="Times New Roman" charset="0"/>
              <a:buNone/>
              <a:defRPr/>
            </a:pPr>
            <a:r>
              <a:rPr lang="en-US">
                <a:cs typeface="+mn-cs"/>
              </a:rPr>
              <a:t>Activity: Identify the subjects in this paragraph.  Discuss the shift in the middle of the paragraph and propose revisions that would make the paragraph either about topics or about readers.   </a:t>
            </a:r>
          </a:p>
          <a:p>
            <a:pPr>
              <a:buFont typeface="Times New Roman" charset="0"/>
              <a:buNone/>
              <a:defRPr/>
            </a:pPr>
            <a:r>
              <a:rPr lang="en-US">
                <a:cs typeface="+mn-cs"/>
              </a:rPr>
              <a:t>Discussion: topics shift the emphasis and the way that writers can choose the emphasis for sections/paragraphs.  </a:t>
            </a:r>
          </a:p>
        </p:txBody>
      </p:sp>
      <p:sp>
        <p:nvSpPr>
          <p:cNvPr id="31748" name="Slide Number Placeholder 3">
            <a:extLst>
              <a:ext uri="{FF2B5EF4-FFF2-40B4-BE49-F238E27FC236}">
                <a16:creationId xmlns:a16="http://schemas.microsoft.com/office/drawing/2014/main" id="{80E75340-91AA-5941-8F72-A368A83CC1A7}"/>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12AC97A1-0AB6-394B-A937-9DF75A23E08D}" type="slidenum">
              <a:rPr lang="en-GB" altLang="en-US" sz="1200">
                <a:solidFill>
                  <a:srgbClr val="000000"/>
                </a:solidFill>
                <a:latin typeface="Times New Roman" panose="02020603050405020304" pitchFamily="18" charset="0"/>
              </a:rPr>
              <a:pPr/>
              <a:t>15</a:t>
            </a:fld>
            <a:endParaRPr lang="en-GB" altLang="en-US" sz="1200">
              <a:solidFill>
                <a:srgbClr val="000000"/>
              </a:solidFill>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0B23298-A2ED-E843-B428-A63185CABC83}"/>
              </a:ext>
            </a:extLst>
          </p:cNvPr>
          <p:cNvSpPr>
            <a:spLocks noGrp="1" noRot="1" noChangeAspect="1" noTextEdit="1"/>
          </p:cNvSpPr>
          <p:nvPr>
            <p:ph type="sldImg"/>
          </p:nvPr>
        </p:nvSpPr>
        <p:spPr/>
      </p:sp>
      <p:sp>
        <p:nvSpPr>
          <p:cNvPr id="32771" name="Notes Placeholder 2">
            <a:extLst>
              <a:ext uri="{FF2B5EF4-FFF2-40B4-BE49-F238E27FC236}">
                <a16:creationId xmlns:a16="http://schemas.microsoft.com/office/drawing/2014/main" id="{03242332-DD85-FB4D-8E3F-3C22DACE4E45}"/>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r>
              <a:rPr lang="en-US" altLang="en-US">
                <a:latin typeface="Times New Roman" panose="02020603050405020304" pitchFamily="18" charset="0"/>
                <a:ea typeface="ＭＳ Ｐゴシック" panose="020B0600070205080204" pitchFamily="34" charset="-128"/>
              </a:rPr>
              <a:t>Active and passive voice play different roles in scientific writing.  Active voice is often characterized by the use of specific verbs rather than general “to be” verbs:  am, is, are, was, were, etc.  </a:t>
            </a:r>
          </a:p>
          <a:p>
            <a:r>
              <a:rPr lang="en-US" altLang="en-US">
                <a:latin typeface="Times New Roman" panose="02020603050405020304" pitchFamily="18" charset="0"/>
                <a:ea typeface="ＭＳ Ｐゴシック" panose="020B0600070205080204" pitchFamily="34" charset="-128"/>
              </a:rPr>
              <a:t> </a:t>
            </a:r>
          </a:p>
          <a:p>
            <a:r>
              <a:rPr lang="en-US" altLang="en-US">
                <a:latin typeface="Times New Roman" panose="02020603050405020304" pitchFamily="18" charset="0"/>
                <a:ea typeface="ＭＳ Ｐゴシック" panose="020B0600070205080204" pitchFamily="34" charset="-128"/>
              </a:rPr>
              <a:t>Activity: identify active and passive verbs.  Propose revisions and the ways that these revision shift emphasis in the paragraph.   </a:t>
            </a:r>
          </a:p>
          <a:p>
            <a:endParaRPr lang="en-US" altLang="en-US">
              <a:latin typeface="Times New Roman" panose="02020603050405020304" pitchFamily="18" charset="0"/>
              <a:ea typeface="ＭＳ Ｐゴシック" panose="020B0600070205080204" pitchFamily="34" charset="-128"/>
            </a:endParaRPr>
          </a:p>
          <a:p>
            <a:r>
              <a:rPr lang="en-US" altLang="en-US">
                <a:latin typeface="Times New Roman" panose="02020603050405020304" pitchFamily="18" charset="0"/>
                <a:ea typeface="ＭＳ Ｐゴシック" panose="020B0600070205080204" pitchFamily="34" charset="-128"/>
              </a:rPr>
              <a:t>One reason that passive voice is sometimes used to to shift the emphasis from the researcher to the data.  This can, however, be done with active voice.  In this case, “The data suggests….” or “The experiment showed…”</a:t>
            </a:r>
          </a:p>
          <a:p>
            <a:endParaRPr lang="en-US" altLang="en-US">
              <a:latin typeface="Times New Roman" panose="02020603050405020304" pitchFamily="18" charset="0"/>
              <a:ea typeface="ＭＳ Ｐゴシック" panose="020B0600070205080204" pitchFamily="34" charset="-128"/>
            </a:endParaRPr>
          </a:p>
          <a:p>
            <a:r>
              <a:rPr lang="en-US" altLang="en-US">
                <a:latin typeface="Times New Roman" panose="02020603050405020304" pitchFamily="18" charset="0"/>
                <a:ea typeface="ＭＳ Ｐゴシック" panose="020B0600070205080204" pitchFamily="34" charset="-128"/>
              </a:rPr>
              <a:t>Note: Professor Murphy mentioned that passive can be preferred for methods: “X amount of a certain substance was added to another substance.”   Rather than “I added X amount to the subtance.”  Again, this reinforces the focus on the research rather than the researcher.  </a:t>
            </a:r>
          </a:p>
        </p:txBody>
      </p:sp>
      <p:sp>
        <p:nvSpPr>
          <p:cNvPr id="32772" name="Slide Number Placeholder 3">
            <a:extLst>
              <a:ext uri="{FF2B5EF4-FFF2-40B4-BE49-F238E27FC236}">
                <a16:creationId xmlns:a16="http://schemas.microsoft.com/office/drawing/2014/main" id="{C519DAA2-553A-484B-8F70-17B767E9D3D7}"/>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A960B068-EAEE-874A-8C71-993652F3B77B}" type="slidenum">
              <a:rPr lang="en-GB" altLang="en-US" sz="1200">
                <a:solidFill>
                  <a:srgbClr val="000000"/>
                </a:solidFill>
                <a:latin typeface="Times New Roman" panose="02020603050405020304" pitchFamily="18" charset="0"/>
              </a:rPr>
              <a:pPr/>
              <a:t>16</a:t>
            </a:fld>
            <a:endParaRPr lang="en-GB" altLang="en-US" sz="1200">
              <a:solidFill>
                <a:srgbClr val="000000"/>
              </a:solidFill>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7BFFF273-9079-244D-A9B5-1E9507A1E580}"/>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07CDC72B-9808-D642-88CC-8484AB979B2A}" type="slidenum">
              <a:rPr lang="en-GB" altLang="en-US" sz="1200">
                <a:solidFill>
                  <a:srgbClr val="000000"/>
                </a:solidFill>
                <a:latin typeface="Times New Roman" panose="02020603050405020304" pitchFamily="18" charset="0"/>
              </a:rPr>
              <a:pPr/>
              <a:t>18</a:t>
            </a:fld>
            <a:endParaRPr lang="en-GB" altLang="en-US" sz="1200">
              <a:solidFill>
                <a:srgbClr val="000000"/>
              </a:solidFill>
              <a:latin typeface="Times New Roman" panose="02020603050405020304" pitchFamily="18" charset="0"/>
            </a:endParaRPr>
          </a:p>
        </p:txBody>
      </p:sp>
      <p:sp>
        <p:nvSpPr>
          <p:cNvPr id="33795" name="Text Box 1">
            <a:extLst>
              <a:ext uri="{FF2B5EF4-FFF2-40B4-BE49-F238E27FC236}">
                <a16:creationId xmlns:a16="http://schemas.microsoft.com/office/drawing/2014/main" id="{F1E4975E-8817-BB43-8A34-95C63C0162EB}"/>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lvl1pPr>
              <a:defRPr sz="2400">
                <a:solidFill>
                  <a:schemeClr val="bg1"/>
                </a:solidFill>
                <a:latin typeface="Arial" charset="0"/>
                <a:ea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a:buFont typeface="Arial" charset="0"/>
              <a:buNone/>
              <a:defRPr/>
            </a:pPr>
            <a:endParaRPr lang="en-US"/>
          </a:p>
        </p:txBody>
      </p:sp>
      <p:sp>
        <p:nvSpPr>
          <p:cNvPr id="33796" name="Rectangle 2">
            <a:extLst>
              <a:ext uri="{FF2B5EF4-FFF2-40B4-BE49-F238E27FC236}">
                <a16:creationId xmlns:a16="http://schemas.microsoft.com/office/drawing/2014/main" id="{53E2B35E-F023-A34D-B581-BEAB6C6E2CF8}"/>
              </a:ext>
            </a:extLst>
          </p:cNvPr>
          <p:cNvSpPr>
            <a:spLocks noChangeArrowheads="1"/>
          </p:cNvSpPr>
          <p:nvPr>
            <p:ph type="body"/>
          </p:nvPr>
        </p:nvSpPr>
        <p:spPr>
          <a:xfrm>
            <a:off x="914400" y="4343400"/>
            <a:ext cx="5029200" cy="41163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22BBF20-5EA1-2A44-BB31-F372FB56658B}"/>
              </a:ext>
            </a:extLst>
          </p:cNvPr>
          <p:cNvSpPr>
            <a:spLocks noGrp="1" noRot="1" noChangeAspect="1" noTextEdit="1"/>
          </p:cNvSpPr>
          <p:nvPr>
            <p:ph type="sldImg"/>
          </p:nvPr>
        </p:nvSpPr>
        <p:spPr/>
      </p:sp>
      <p:sp>
        <p:nvSpPr>
          <p:cNvPr id="23555" name="Notes Placeholder 2">
            <a:extLst>
              <a:ext uri="{FF2B5EF4-FFF2-40B4-BE49-F238E27FC236}">
                <a16:creationId xmlns:a16="http://schemas.microsoft.com/office/drawing/2014/main" id="{8F6F11FF-B314-5F47-987D-B463C3D918A0}"/>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r>
              <a:rPr lang="en-US" altLang="en-US">
                <a:latin typeface="Times New Roman" panose="02020603050405020304" pitchFamily="18" charset="0"/>
                <a:ea typeface="ＭＳ Ｐゴシック" panose="020B0600070205080204" pitchFamily="34" charset="-128"/>
              </a:rPr>
              <a:t>Activity: Identify audience, purpose, and constraints for various genres listed above.  </a:t>
            </a:r>
          </a:p>
          <a:p>
            <a:r>
              <a:rPr lang="en-US" altLang="en-US">
                <a:latin typeface="Times New Roman" panose="02020603050405020304" pitchFamily="18" charset="0"/>
                <a:ea typeface="ＭＳ Ｐゴシック" panose="020B0600070205080204" pitchFamily="34" charset="-128"/>
              </a:rPr>
              <a:t>Discussion the way that these elements of the (rhetorical) situation influence the specifics that we’re going to review in the remaining slides.   Sometimes one element --- conforming to a company standard or journal’s citation style will overrule another elements that are a part of scientific style.   </a:t>
            </a:r>
          </a:p>
        </p:txBody>
      </p:sp>
      <p:sp>
        <p:nvSpPr>
          <p:cNvPr id="23556" name="Slide Number Placeholder 3">
            <a:extLst>
              <a:ext uri="{FF2B5EF4-FFF2-40B4-BE49-F238E27FC236}">
                <a16:creationId xmlns:a16="http://schemas.microsoft.com/office/drawing/2014/main" id="{34A90772-D54F-FC4A-B0C3-1938F003A82E}"/>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57C0DB20-0A0B-4746-927D-16A56A49B316}" type="slidenum">
              <a:rPr lang="en-GB" altLang="en-US" sz="1200">
                <a:solidFill>
                  <a:srgbClr val="000000"/>
                </a:solidFill>
                <a:latin typeface="Times New Roman" panose="02020603050405020304" pitchFamily="18" charset="0"/>
              </a:rPr>
              <a:pPr/>
              <a:t>3</a:t>
            </a:fld>
            <a:endParaRPr lang="en-GB" altLang="en-US" sz="1200">
              <a:solidFill>
                <a:srgbClr val="000000"/>
              </a:solidFill>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281B6A1B-A07A-0A4B-92CD-6FE9E0C1153A}"/>
              </a:ext>
            </a:extLst>
          </p:cNvPr>
          <p:cNvSpPr>
            <a:spLocks noGrp="1" noRot="1" noChangeAspect="1" noTextEdit="1"/>
          </p:cNvSpPr>
          <p:nvPr>
            <p:ph type="sldImg"/>
          </p:nvPr>
        </p:nvSpPr>
        <p:spPr/>
      </p:sp>
      <p:sp>
        <p:nvSpPr>
          <p:cNvPr id="24579" name="Notes Placeholder 2">
            <a:extLst>
              <a:ext uri="{FF2B5EF4-FFF2-40B4-BE49-F238E27FC236}">
                <a16:creationId xmlns:a16="http://schemas.microsoft.com/office/drawing/2014/main" id="{D1321F2F-9429-F24F-B081-29D68801DBF5}"/>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r>
              <a:rPr lang="en-US" altLang="en-US">
                <a:latin typeface="Times New Roman" panose="02020603050405020304" pitchFamily="18" charset="0"/>
                <a:ea typeface="ＭＳ Ｐゴシック" panose="020B0600070205080204" pitchFamily="34" charset="-128"/>
              </a:rPr>
              <a:t>Style can be used to discuss not only textual features but also design elements.   In such cases style refers to standards for formatting and writing.  As previously noted style isn’t always fixed.  Rather, it is flexible; thus, these suggestions might be understood as principles to guide writing decisions rather than rules that will work in every situation. </a:t>
            </a:r>
          </a:p>
        </p:txBody>
      </p:sp>
      <p:sp>
        <p:nvSpPr>
          <p:cNvPr id="24580" name="Slide Number Placeholder 3">
            <a:extLst>
              <a:ext uri="{FF2B5EF4-FFF2-40B4-BE49-F238E27FC236}">
                <a16:creationId xmlns:a16="http://schemas.microsoft.com/office/drawing/2014/main" id="{615F4B92-89A8-4F47-A53D-9CB195A97F16}"/>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ABF6BAF0-0435-3240-A9EB-34E4C2B013D4}" type="slidenum">
              <a:rPr lang="en-GB" altLang="en-US" sz="1200">
                <a:solidFill>
                  <a:srgbClr val="000000"/>
                </a:solidFill>
                <a:latin typeface="Times New Roman" panose="02020603050405020304" pitchFamily="18" charset="0"/>
              </a:rPr>
              <a:pPr/>
              <a:t>4</a:t>
            </a:fld>
            <a:endParaRPr lang="en-GB" altLang="en-US" sz="1200">
              <a:solidFill>
                <a:srgbClr val="000000"/>
              </a:solidFill>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DFE6A98-CA37-E549-9A69-7E1C36FFA658}"/>
              </a:ext>
            </a:extLst>
          </p:cNvPr>
          <p:cNvSpPr>
            <a:spLocks noGrp="1" noRot="1" noChangeAspect="1" noTextEdit="1"/>
          </p:cNvSpPr>
          <p:nvPr>
            <p:ph type="sldImg"/>
          </p:nvPr>
        </p:nvSpPr>
        <p:spPr/>
      </p:sp>
      <p:sp>
        <p:nvSpPr>
          <p:cNvPr id="24579" name="Notes Placeholder 2">
            <a:extLst>
              <a:ext uri="{FF2B5EF4-FFF2-40B4-BE49-F238E27FC236}">
                <a16:creationId xmlns:a16="http://schemas.microsoft.com/office/drawing/2014/main" id="{1014090D-DA30-EF4A-A3A1-DE55B0EFC237}"/>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r>
              <a:rPr lang="en-US" altLang="en-US">
                <a:latin typeface="Times New Roman" panose="02020603050405020304" pitchFamily="18" charset="0"/>
                <a:ea typeface="ＭＳ Ｐゴシック" panose="020B0600070205080204" pitchFamily="34" charset="-128"/>
              </a:rPr>
              <a:t>Style can be used to discuss not only textual features but also design elements.   In such cases style refers to standards for formatting and writing.  As previously noted style isn’t always fixed.  Rather, it is flexible; thus, these suggestions might be understood as principles to guide writing decisions rather than rules that will work in every situation. </a:t>
            </a:r>
          </a:p>
        </p:txBody>
      </p:sp>
      <p:sp>
        <p:nvSpPr>
          <p:cNvPr id="24580" name="Slide Number Placeholder 3">
            <a:extLst>
              <a:ext uri="{FF2B5EF4-FFF2-40B4-BE49-F238E27FC236}">
                <a16:creationId xmlns:a16="http://schemas.microsoft.com/office/drawing/2014/main" id="{1537BAF0-BC04-A040-B377-27D01CD38DA1}"/>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FC91023A-56F1-974A-85FB-DB210BB07CCD}" type="slidenum">
              <a:rPr lang="en-GB" altLang="en-US" sz="1200">
                <a:solidFill>
                  <a:srgbClr val="000000"/>
                </a:solidFill>
                <a:latin typeface="Times New Roman" panose="02020603050405020304" pitchFamily="18" charset="0"/>
              </a:rPr>
              <a:pPr/>
              <a:t>5</a:t>
            </a:fld>
            <a:endParaRPr lang="en-GB" altLang="en-US" sz="1200">
              <a:solidFill>
                <a:srgbClr val="000000"/>
              </a:solidFill>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DC5BAC44-EF64-E24F-BD8D-BFCDC5F3382D}"/>
              </a:ext>
            </a:extLst>
          </p:cNvPr>
          <p:cNvSpPr>
            <a:spLocks noGrp="1" noRot="1" noChangeAspect="1" noTextEdit="1"/>
          </p:cNvSpPr>
          <p:nvPr>
            <p:ph type="sldImg"/>
          </p:nvPr>
        </p:nvSpPr>
        <p:spPr/>
      </p:sp>
      <p:sp>
        <p:nvSpPr>
          <p:cNvPr id="26627" name="Notes Placeholder 2">
            <a:extLst>
              <a:ext uri="{FF2B5EF4-FFF2-40B4-BE49-F238E27FC236}">
                <a16:creationId xmlns:a16="http://schemas.microsoft.com/office/drawing/2014/main" id="{80E1F425-BC42-CD46-BC0F-EFC90820A711}"/>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buFont typeface="Times New Roman" charset="0"/>
              <a:buNone/>
              <a:defRPr/>
            </a:pPr>
            <a:endParaRPr lang="en-US">
              <a:cs typeface="+mn-cs"/>
            </a:endParaRPr>
          </a:p>
        </p:txBody>
      </p:sp>
      <p:sp>
        <p:nvSpPr>
          <p:cNvPr id="26628" name="Slide Number Placeholder 3">
            <a:extLst>
              <a:ext uri="{FF2B5EF4-FFF2-40B4-BE49-F238E27FC236}">
                <a16:creationId xmlns:a16="http://schemas.microsoft.com/office/drawing/2014/main" id="{08B57A32-F03D-D94D-BB97-52E8121D0690}"/>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A2E10CC2-21E8-2B44-8854-1367F523DD77}" type="slidenum">
              <a:rPr lang="en-GB" altLang="en-US" sz="1200">
                <a:solidFill>
                  <a:srgbClr val="000000"/>
                </a:solidFill>
                <a:latin typeface="Times New Roman" panose="02020603050405020304" pitchFamily="18" charset="0"/>
              </a:rPr>
              <a:pPr/>
              <a:t>9</a:t>
            </a:fld>
            <a:endParaRPr lang="en-GB" altLang="en-US" sz="1200">
              <a:solidFill>
                <a:srgbClr val="000000"/>
              </a:solidFill>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60794BB-32C1-2B47-936C-6CCA773AD3FC}"/>
              </a:ext>
            </a:extLst>
          </p:cNvPr>
          <p:cNvSpPr>
            <a:spLocks noGrp="1" noRot="1" noChangeAspect="1" noTextEdit="1"/>
          </p:cNvSpPr>
          <p:nvPr>
            <p:ph type="sldImg"/>
          </p:nvPr>
        </p:nvSpPr>
        <p:spPr/>
      </p:sp>
      <p:sp>
        <p:nvSpPr>
          <p:cNvPr id="27651" name="Notes Placeholder 2">
            <a:extLst>
              <a:ext uri="{FF2B5EF4-FFF2-40B4-BE49-F238E27FC236}">
                <a16:creationId xmlns:a16="http://schemas.microsoft.com/office/drawing/2014/main" id="{36A959EC-22F5-D14D-9C9D-EF0959EEAE1B}"/>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buFont typeface="Times New Roman" charset="0"/>
              <a:buNone/>
              <a:defRPr/>
            </a:pPr>
            <a:endParaRPr lang="en-US">
              <a:cs typeface="+mn-cs"/>
            </a:endParaRPr>
          </a:p>
        </p:txBody>
      </p:sp>
      <p:sp>
        <p:nvSpPr>
          <p:cNvPr id="27652" name="Slide Number Placeholder 3">
            <a:extLst>
              <a:ext uri="{FF2B5EF4-FFF2-40B4-BE49-F238E27FC236}">
                <a16:creationId xmlns:a16="http://schemas.microsoft.com/office/drawing/2014/main" id="{F6DCB42A-0278-8D42-9B20-26F3BD469AA5}"/>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60F136BF-D4F8-4740-A018-D60D46916CC9}" type="slidenum">
              <a:rPr lang="en-GB" altLang="en-US" sz="1200">
                <a:solidFill>
                  <a:srgbClr val="000000"/>
                </a:solidFill>
                <a:latin typeface="Times New Roman" panose="02020603050405020304" pitchFamily="18" charset="0"/>
              </a:rPr>
              <a:pPr/>
              <a:t>10</a:t>
            </a:fld>
            <a:endParaRPr lang="en-GB" altLang="en-US" sz="1200">
              <a:solidFill>
                <a:srgbClr val="000000"/>
              </a:solidFill>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E3A78191-989B-EB49-991F-46A1DF195C3B}"/>
              </a:ext>
            </a:extLst>
          </p:cNvPr>
          <p:cNvSpPr>
            <a:spLocks noGrp="1" noRot="1" noChangeAspect="1" noTextEdit="1"/>
          </p:cNvSpPr>
          <p:nvPr>
            <p:ph type="sldImg"/>
          </p:nvPr>
        </p:nvSpPr>
        <p:spPr/>
      </p:sp>
      <p:sp>
        <p:nvSpPr>
          <p:cNvPr id="28675" name="Notes Placeholder 2">
            <a:extLst>
              <a:ext uri="{FF2B5EF4-FFF2-40B4-BE49-F238E27FC236}">
                <a16:creationId xmlns:a16="http://schemas.microsoft.com/office/drawing/2014/main" id="{00F16B95-EBFD-724C-8C21-6C22816ADE06}"/>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buFont typeface="Times New Roman" charset="0"/>
              <a:buNone/>
              <a:defRPr/>
            </a:pPr>
            <a:r>
              <a:rPr lang="en-US">
                <a:cs typeface="+mn-cs"/>
              </a:rPr>
              <a:t>Discuss these briefly --- point out 2, 4, 6, and 7 as relevant to scientific style.  </a:t>
            </a:r>
          </a:p>
        </p:txBody>
      </p:sp>
      <p:sp>
        <p:nvSpPr>
          <p:cNvPr id="28676" name="Slide Number Placeholder 3">
            <a:extLst>
              <a:ext uri="{FF2B5EF4-FFF2-40B4-BE49-F238E27FC236}">
                <a16:creationId xmlns:a16="http://schemas.microsoft.com/office/drawing/2014/main" id="{A67646F4-02D1-084E-9D8A-13ED2873B763}"/>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3EC36F77-90E0-BF41-91C3-648FDB001912}" type="slidenum">
              <a:rPr lang="en-GB" altLang="en-US" sz="1200">
                <a:solidFill>
                  <a:srgbClr val="000000"/>
                </a:solidFill>
                <a:latin typeface="Times New Roman" panose="02020603050405020304" pitchFamily="18" charset="0"/>
              </a:rPr>
              <a:pPr/>
              <a:t>11</a:t>
            </a:fld>
            <a:endParaRPr lang="en-GB" altLang="en-US" sz="1200">
              <a:solidFill>
                <a:srgbClr val="000000"/>
              </a:solidFill>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CF91CD78-584F-774B-BCE4-8DF234FECE70}"/>
              </a:ext>
            </a:extLst>
          </p:cNvPr>
          <p:cNvSpPr>
            <a:spLocks noGrp="1" noRot="1" noChangeAspect="1" noTextEdit="1"/>
          </p:cNvSpPr>
          <p:nvPr>
            <p:ph type="sldImg"/>
          </p:nvPr>
        </p:nvSpPr>
        <p:spPr/>
      </p:sp>
      <p:sp>
        <p:nvSpPr>
          <p:cNvPr id="29699" name="Notes Placeholder 2">
            <a:extLst>
              <a:ext uri="{FF2B5EF4-FFF2-40B4-BE49-F238E27FC236}">
                <a16:creationId xmlns:a16="http://schemas.microsoft.com/office/drawing/2014/main" id="{53ED8661-B84B-D045-9CD5-8605793CCD0A}"/>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r>
              <a:rPr lang="en-US" altLang="en-US">
                <a:latin typeface="Times New Roman" panose="02020603050405020304" pitchFamily="18" charset="0"/>
                <a:ea typeface="ＭＳ Ｐゴシック" panose="020B0600070205080204" pitchFamily="34" charset="-128"/>
              </a:rPr>
              <a:t>This is principle 4 from Williams list – start with familiar information.  In scientific writing, this principle can help us make connections between our finding and our conclusions. </a:t>
            </a:r>
          </a:p>
        </p:txBody>
      </p:sp>
      <p:sp>
        <p:nvSpPr>
          <p:cNvPr id="29700" name="Slide Number Placeholder 3">
            <a:extLst>
              <a:ext uri="{FF2B5EF4-FFF2-40B4-BE49-F238E27FC236}">
                <a16:creationId xmlns:a16="http://schemas.microsoft.com/office/drawing/2014/main" id="{598A1F2D-65AC-0241-B289-9601088F11D9}"/>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48E329B0-38E3-004C-9723-DB1E5F86907F}" type="slidenum">
              <a:rPr lang="en-GB" altLang="en-US" sz="1200">
                <a:solidFill>
                  <a:srgbClr val="000000"/>
                </a:solidFill>
                <a:latin typeface="Times New Roman" panose="02020603050405020304" pitchFamily="18" charset="0"/>
              </a:rPr>
              <a:pPr/>
              <a:t>12</a:t>
            </a:fld>
            <a:endParaRPr lang="en-GB" altLang="en-US" sz="1200">
              <a:solidFill>
                <a:srgbClr val="000000"/>
              </a:solidFill>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36B9D295-681D-714A-B9A1-E07AD2440E32}"/>
              </a:ext>
            </a:extLst>
          </p:cNvPr>
          <p:cNvSpPr>
            <a:spLocks noGrp="1" noRot="1" noChangeAspect="1" noTextEdit="1"/>
          </p:cNvSpPr>
          <p:nvPr>
            <p:ph type="sldImg"/>
          </p:nvPr>
        </p:nvSpPr>
        <p:spPr/>
      </p:sp>
      <p:sp>
        <p:nvSpPr>
          <p:cNvPr id="30723" name="Notes Placeholder 2">
            <a:extLst>
              <a:ext uri="{FF2B5EF4-FFF2-40B4-BE49-F238E27FC236}">
                <a16:creationId xmlns:a16="http://schemas.microsoft.com/office/drawing/2014/main" id="{C4965115-4BD0-724C-A2CA-52ECDC446AD8}"/>
              </a:ext>
            </a:extLst>
          </p:cNvPr>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marL="0" lvl="1" indent="0"/>
            <a:r>
              <a:rPr lang="en-US" altLang="en-US">
                <a:latin typeface="Times New Roman" panose="02020603050405020304" pitchFamily="18" charset="0"/>
                <a:ea typeface="ＭＳ Ｐゴシック" panose="020B0600070205080204" pitchFamily="34" charset="-128"/>
              </a:rPr>
              <a:t>Connect these examples to the chart on disciplinary differences: </a:t>
            </a:r>
            <a:r>
              <a:rPr lang="en-GB" altLang="en-US" sz="1600">
                <a:latin typeface="Times New Roman" panose="02020603050405020304" pitchFamily="18" charset="0"/>
                <a:ea typeface="ＭＳ Ｐゴシック" panose="020B0600070205080204" pitchFamily="34" charset="-128"/>
              </a:rPr>
              <a:t>Clear procedural transitions that signal particular steps in an experiment (e.g. first, second, third)</a:t>
            </a:r>
            <a:r>
              <a:rPr lang="ar-SA" altLang="en-US" sz="1600">
                <a:latin typeface="Times New Roman" panose="02020603050405020304" pitchFamily="18" charset="0"/>
                <a:ea typeface="ＭＳ Ｐゴシック" panose="020B0600070205080204" pitchFamily="34" charset="-128"/>
              </a:rPr>
              <a:t>‏</a:t>
            </a:r>
            <a:endParaRPr lang="en-US" altLang="en-US" sz="1600">
              <a:latin typeface="Times New Roman" panose="02020603050405020304" pitchFamily="18" charset="0"/>
              <a:ea typeface="ＭＳ Ｐゴシック" panose="020B0600070205080204" pitchFamily="34" charset="-128"/>
              <a:cs typeface="Arial" panose="020B0604020202020204" pitchFamily="34" charset="0"/>
            </a:endParaRPr>
          </a:p>
          <a:p>
            <a:endParaRPr lang="en-US" altLang="en-US">
              <a:latin typeface="Times New Roman" panose="02020603050405020304" pitchFamily="18" charset="0"/>
              <a:ea typeface="ＭＳ Ｐゴシック" panose="020B0600070205080204" pitchFamily="34" charset="-128"/>
            </a:endParaRPr>
          </a:p>
          <a:p>
            <a:r>
              <a:rPr lang="en-US" altLang="en-US">
                <a:latin typeface="Times New Roman" panose="02020603050405020304" pitchFamily="18" charset="0"/>
                <a:ea typeface="ＭＳ Ｐゴシック" panose="020B0600070205080204" pitchFamily="34" charset="-128"/>
              </a:rPr>
              <a:t>Ask for additional transitional language that is often used</a:t>
            </a:r>
          </a:p>
        </p:txBody>
      </p:sp>
      <p:sp>
        <p:nvSpPr>
          <p:cNvPr id="30724" name="Slide Number Placeholder 3">
            <a:extLst>
              <a:ext uri="{FF2B5EF4-FFF2-40B4-BE49-F238E27FC236}">
                <a16:creationId xmlns:a16="http://schemas.microsoft.com/office/drawing/2014/main" id="{AEA88DDF-8759-1D45-8738-BAFA279EF8BE}"/>
              </a:ext>
            </a:extLst>
          </p:cNvPr>
          <p:cNvSpPr>
            <a:spLocks noGrp="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1pPr>
            <a:lvl2pPr marL="742950" indent="-28575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2pPr>
            <a:lvl3pPr marL="11430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3pPr>
            <a:lvl4pPr marL="16002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4pPr>
            <a:lvl5pPr marL="2057400" indent="-22860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tabLst>
                <a:tab pos="723900" algn="l"/>
                <a:tab pos="1447800" algn="l"/>
                <a:tab pos="2171700" algn="l"/>
                <a:tab pos="2895600" algn="l"/>
              </a:tabLst>
              <a:defRPr sz="2400">
                <a:solidFill>
                  <a:schemeClr val="bg1"/>
                </a:solidFill>
                <a:latin typeface="Arial" panose="020B0604020202020204" pitchFamily="34" charset="0"/>
                <a:ea typeface="ＭＳ Ｐゴシック" panose="020B0600070205080204" pitchFamily="34" charset="-128"/>
              </a:defRPr>
            </a:lvl9pPr>
          </a:lstStyle>
          <a:p>
            <a:fld id="{25C38030-7EF3-F644-B023-FABB2BBEF7B3}" type="slidenum">
              <a:rPr lang="en-GB" altLang="en-US" sz="1200">
                <a:solidFill>
                  <a:srgbClr val="000000"/>
                </a:solidFill>
                <a:latin typeface="Times New Roman" panose="02020603050405020304" pitchFamily="18" charset="0"/>
              </a:rPr>
              <a:pPr/>
              <a:t>13</a:t>
            </a:fld>
            <a:endParaRPr lang="en-GB" altLang="en-US" sz="1200">
              <a:solidFill>
                <a:srgbClr val="000000"/>
              </a:solidFill>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09604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672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61913"/>
            <a:ext cx="2017713" cy="638492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61913"/>
            <a:ext cx="5905500" cy="63849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8053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1913"/>
            <a:ext cx="7770813" cy="1190626"/>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3960813" cy="5103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219200"/>
            <a:ext cx="3962400" cy="5103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93720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319846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5773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14487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54661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2881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0908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5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93248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784549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211075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58030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23988"/>
            <a:ext cx="2055813" cy="4705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423988"/>
            <a:ext cx="6019800" cy="4705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68748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1423988"/>
            <a:ext cx="7770813" cy="1190625"/>
          </a:xfrm>
        </p:spPr>
        <p:txBody>
          <a:bodyPr/>
          <a:lstStyle/>
          <a:p>
            <a:r>
              <a:rPr lang="en-US"/>
              <a:t>Click to edit Master title style</a:t>
            </a:r>
          </a:p>
        </p:txBody>
      </p:sp>
    </p:spTree>
    <p:extLst>
      <p:ext uri="{BB962C8B-B14F-4D97-AF65-F5344CB8AC3E}">
        <p14:creationId xmlns:p14="http://schemas.microsoft.com/office/powerpoint/2010/main" val="2100427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84159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3960813" cy="5103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219200"/>
            <a:ext cx="3962400" cy="5103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9849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8997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7486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144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7330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25481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1D5E8387-7D69-2C45-8059-7A91AA7AA1CC}"/>
              </a:ext>
            </a:extLst>
          </p:cNvPr>
          <p:cNvSpPr>
            <a:spLocks noGrp="1" noChangeArrowheads="1"/>
          </p:cNvSpPr>
          <p:nvPr>
            <p:ph type="title"/>
          </p:nvPr>
        </p:nvSpPr>
        <p:spPr bwMode="auto">
          <a:xfrm>
            <a:off x="685800" y="-61913"/>
            <a:ext cx="7770813" cy="119062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GB"/>
              <a:t>Click to edit Master title style</a:t>
            </a:r>
          </a:p>
        </p:txBody>
      </p:sp>
      <p:sp>
        <p:nvSpPr>
          <p:cNvPr id="1027" name="Rectangle 2">
            <a:extLst>
              <a:ext uri="{FF2B5EF4-FFF2-40B4-BE49-F238E27FC236}">
                <a16:creationId xmlns:a16="http://schemas.microsoft.com/office/drawing/2014/main" id="{BD949FEA-0A38-724D-AEE2-C53F5D451F83}"/>
              </a:ext>
            </a:extLst>
          </p:cNvPr>
          <p:cNvSpPr>
            <a:spLocks noGrp="1" noChangeArrowheads="1"/>
          </p:cNvSpPr>
          <p:nvPr>
            <p:ph type="body" idx="1"/>
          </p:nvPr>
        </p:nvSpPr>
        <p:spPr bwMode="auto">
          <a:xfrm>
            <a:off x="533400" y="1219200"/>
            <a:ext cx="8075613" cy="51038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mj-lt"/>
          <a:ea typeface="ＭＳ Ｐゴシック" charset="0"/>
          <a:cs typeface="ＭＳ Ｐゴシック" charset="0"/>
        </a:defRPr>
      </a:lvl1pPr>
      <a:lvl2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Arial Black" pitchFamily="1" charset="0"/>
          <a:ea typeface="ＭＳ Ｐゴシック" charset="0"/>
          <a:cs typeface="ＭＳ Ｐゴシック" charset="0"/>
        </a:defRPr>
      </a:lvl2pPr>
      <a:lvl3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Arial Black" pitchFamily="1" charset="0"/>
          <a:ea typeface="ＭＳ Ｐゴシック" charset="0"/>
          <a:cs typeface="ＭＳ Ｐゴシック" charset="0"/>
        </a:defRPr>
      </a:lvl3pPr>
      <a:lvl4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Arial Black" pitchFamily="1" charset="0"/>
          <a:ea typeface="ＭＳ Ｐゴシック" charset="0"/>
          <a:cs typeface="ＭＳ Ｐゴシック" charset="0"/>
        </a:defRPr>
      </a:lvl4pPr>
      <a:lvl5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Arial Black" pitchFamily="1" charset="0"/>
          <a:ea typeface="ＭＳ Ｐゴシック" charset="0"/>
          <a:cs typeface="ＭＳ Ｐゴシック" charset="0"/>
        </a:defRPr>
      </a:lvl5pPr>
      <a:lvl6pPr marL="1536700" indent="-215900" algn="ctr" defTabSz="457200" rtl="0" fontAlgn="base">
        <a:lnSpc>
          <a:spcPct val="118000"/>
        </a:lnSpc>
        <a:spcBef>
          <a:spcPct val="0"/>
        </a:spcBef>
        <a:spcAft>
          <a:spcPct val="0"/>
        </a:spcAft>
        <a:buClr>
          <a:srgbClr val="000000"/>
        </a:buClr>
        <a:buSzPct val="45000"/>
        <a:buFont typeface="Wingdings" charset="2"/>
        <a:defRPr sz="3600">
          <a:solidFill>
            <a:srgbClr val="000000"/>
          </a:solidFill>
          <a:latin typeface="Arial Black" pitchFamily="1" charset="0"/>
        </a:defRPr>
      </a:lvl6pPr>
      <a:lvl7pPr marL="1993900" indent="-215900" algn="ctr" defTabSz="457200" rtl="0" fontAlgn="base">
        <a:lnSpc>
          <a:spcPct val="118000"/>
        </a:lnSpc>
        <a:spcBef>
          <a:spcPct val="0"/>
        </a:spcBef>
        <a:spcAft>
          <a:spcPct val="0"/>
        </a:spcAft>
        <a:buClr>
          <a:srgbClr val="000000"/>
        </a:buClr>
        <a:buSzPct val="45000"/>
        <a:buFont typeface="Wingdings" charset="2"/>
        <a:defRPr sz="3600">
          <a:solidFill>
            <a:srgbClr val="000000"/>
          </a:solidFill>
          <a:latin typeface="Arial Black" pitchFamily="1" charset="0"/>
        </a:defRPr>
      </a:lvl7pPr>
      <a:lvl8pPr marL="2451100" indent="-215900" algn="ctr" defTabSz="457200" rtl="0" fontAlgn="base">
        <a:lnSpc>
          <a:spcPct val="118000"/>
        </a:lnSpc>
        <a:spcBef>
          <a:spcPct val="0"/>
        </a:spcBef>
        <a:spcAft>
          <a:spcPct val="0"/>
        </a:spcAft>
        <a:buClr>
          <a:srgbClr val="000000"/>
        </a:buClr>
        <a:buSzPct val="45000"/>
        <a:buFont typeface="Wingdings" charset="2"/>
        <a:defRPr sz="3600">
          <a:solidFill>
            <a:srgbClr val="000000"/>
          </a:solidFill>
          <a:latin typeface="Arial Black" pitchFamily="1" charset="0"/>
        </a:defRPr>
      </a:lvl8pPr>
      <a:lvl9pPr marL="2908300" indent="-215900" algn="ctr" defTabSz="457200" rtl="0" fontAlgn="base">
        <a:lnSpc>
          <a:spcPct val="118000"/>
        </a:lnSpc>
        <a:spcBef>
          <a:spcPct val="0"/>
        </a:spcBef>
        <a:spcAft>
          <a:spcPct val="0"/>
        </a:spcAft>
        <a:buClr>
          <a:srgbClr val="000000"/>
        </a:buClr>
        <a:buSzPct val="45000"/>
        <a:buFont typeface="Wingdings" charset="2"/>
        <a:defRPr sz="3600">
          <a:solidFill>
            <a:srgbClr val="000000"/>
          </a:solidFill>
          <a:latin typeface="Arial Black" pitchFamily="1" charset="0"/>
        </a:defRPr>
      </a:lvl9pPr>
    </p:titleStyle>
    <p:bodyStyle>
      <a:lvl1pPr marL="341313" indent="-341313" algn="l" defTabSz="457200" rtl="0" eaLnBrk="0" fontAlgn="base" hangingPunct="0">
        <a:lnSpc>
          <a:spcPct val="93000"/>
        </a:lnSpc>
        <a:spcBef>
          <a:spcPts val="800"/>
        </a:spcBef>
        <a:spcAft>
          <a:spcPct val="0"/>
        </a:spcAft>
        <a:buClr>
          <a:srgbClr val="000000"/>
        </a:buClr>
        <a:buSzPct val="100000"/>
        <a:buFont typeface="Helvetica" pitchFamily="2" charset="0"/>
        <a:buChar char="•"/>
        <a:defRPr sz="3200">
          <a:solidFill>
            <a:srgbClr val="000000"/>
          </a:solidFill>
          <a:latin typeface="+mn-lt"/>
          <a:ea typeface="ＭＳ Ｐゴシック" charset="0"/>
          <a:cs typeface="ＭＳ Ｐゴシック" charset="0"/>
        </a:defRPr>
      </a:lvl1pPr>
      <a:lvl2pPr marL="741363" indent="-284163" algn="l" defTabSz="457200" rtl="0" eaLnBrk="0" fontAlgn="base" hangingPunct="0">
        <a:lnSpc>
          <a:spcPct val="93000"/>
        </a:lnSpc>
        <a:spcBef>
          <a:spcPts val="700"/>
        </a:spcBef>
        <a:spcAft>
          <a:spcPct val="0"/>
        </a:spcAft>
        <a:buClr>
          <a:srgbClr val="000000"/>
        </a:buClr>
        <a:buSzPct val="100000"/>
        <a:buFont typeface="Helvetica" pitchFamily="2" charset="0"/>
        <a:buChar char="–"/>
        <a:defRPr sz="2800">
          <a:solidFill>
            <a:srgbClr val="000000"/>
          </a:solidFill>
          <a:latin typeface="+mn-lt"/>
          <a:ea typeface="ＭＳ Ｐゴシック" charset="0"/>
        </a:defRPr>
      </a:lvl2pPr>
      <a:lvl3pPr marL="1143000" indent="-228600" algn="l" defTabSz="457200" rtl="0" eaLnBrk="0" fontAlgn="base" hangingPunct="0">
        <a:lnSpc>
          <a:spcPct val="93000"/>
        </a:lnSpc>
        <a:spcBef>
          <a:spcPts val="600"/>
        </a:spcBef>
        <a:spcAft>
          <a:spcPct val="0"/>
        </a:spcAft>
        <a:buClr>
          <a:srgbClr val="000000"/>
        </a:buClr>
        <a:buSzPct val="100000"/>
        <a:buFont typeface="Helvetica" pitchFamily="2" charset="0"/>
        <a:buChar char="•"/>
        <a:defRPr sz="2400">
          <a:solidFill>
            <a:srgbClr val="000000"/>
          </a:solidFill>
          <a:latin typeface="+mn-lt"/>
          <a:ea typeface="ＭＳ Ｐゴシック" charset="0"/>
        </a:defRPr>
      </a:lvl3pPr>
      <a:lvl4pPr marL="1600200" indent="-228600" algn="l" defTabSz="457200" rtl="0" eaLnBrk="0" fontAlgn="base" hangingPunct="0">
        <a:lnSpc>
          <a:spcPct val="93000"/>
        </a:lnSpc>
        <a:spcBef>
          <a:spcPts val="500"/>
        </a:spcBef>
        <a:spcAft>
          <a:spcPct val="0"/>
        </a:spcAft>
        <a:buClr>
          <a:srgbClr val="000000"/>
        </a:buClr>
        <a:buSzPct val="100000"/>
        <a:buFont typeface="Helvetica" pitchFamily="2" charset="0"/>
        <a:buChar char="–"/>
        <a:defRPr sz="2000">
          <a:solidFill>
            <a:srgbClr val="000000"/>
          </a:solidFill>
          <a:latin typeface="+mn-lt"/>
          <a:ea typeface="ＭＳ Ｐゴシック" charset="0"/>
        </a:defRPr>
      </a:lvl4pPr>
      <a:lvl5pPr marL="2057400" indent="-228600" algn="l" defTabSz="457200" rtl="0" eaLnBrk="0" fontAlgn="base" hangingPunct="0">
        <a:lnSpc>
          <a:spcPct val="93000"/>
        </a:lnSpc>
        <a:spcBef>
          <a:spcPts val="500"/>
        </a:spcBef>
        <a:spcAft>
          <a:spcPct val="0"/>
        </a:spcAft>
        <a:buClr>
          <a:srgbClr val="000000"/>
        </a:buClr>
        <a:buSzPct val="100000"/>
        <a:buFont typeface="Helvetica" pitchFamily="2" charset="0"/>
        <a:buChar char="»"/>
        <a:defRPr sz="2000">
          <a:solidFill>
            <a:srgbClr val="000000"/>
          </a:solidFill>
          <a:latin typeface="+mn-lt"/>
          <a:ea typeface="ＭＳ Ｐゴシック" charset="0"/>
        </a:defRPr>
      </a:lvl5pPr>
      <a:lvl6pPr marL="2514600" indent="-228600" algn="l" defTabSz="457200" rtl="0" fontAlgn="base">
        <a:lnSpc>
          <a:spcPct val="93000"/>
        </a:lnSpc>
        <a:spcBef>
          <a:spcPts val="500"/>
        </a:spcBef>
        <a:spcAft>
          <a:spcPct val="0"/>
        </a:spcAft>
        <a:buClr>
          <a:srgbClr val="000000"/>
        </a:buClr>
        <a:buSzPct val="100000"/>
        <a:buFont typeface="Helvetica" pitchFamily="1" charset="0"/>
        <a:buChar char="»"/>
        <a:defRPr sz="2000">
          <a:solidFill>
            <a:srgbClr val="000000"/>
          </a:solidFill>
          <a:latin typeface="+mn-lt"/>
        </a:defRPr>
      </a:lvl6pPr>
      <a:lvl7pPr marL="2971800" indent="-228600" algn="l" defTabSz="457200" rtl="0" fontAlgn="base">
        <a:lnSpc>
          <a:spcPct val="93000"/>
        </a:lnSpc>
        <a:spcBef>
          <a:spcPts val="500"/>
        </a:spcBef>
        <a:spcAft>
          <a:spcPct val="0"/>
        </a:spcAft>
        <a:buClr>
          <a:srgbClr val="000000"/>
        </a:buClr>
        <a:buSzPct val="100000"/>
        <a:buFont typeface="Helvetica" pitchFamily="1" charset="0"/>
        <a:buChar char="»"/>
        <a:defRPr sz="2000">
          <a:solidFill>
            <a:srgbClr val="000000"/>
          </a:solidFill>
          <a:latin typeface="+mn-lt"/>
        </a:defRPr>
      </a:lvl7pPr>
      <a:lvl8pPr marL="3429000" indent="-228600" algn="l" defTabSz="457200" rtl="0" fontAlgn="base">
        <a:lnSpc>
          <a:spcPct val="93000"/>
        </a:lnSpc>
        <a:spcBef>
          <a:spcPts val="500"/>
        </a:spcBef>
        <a:spcAft>
          <a:spcPct val="0"/>
        </a:spcAft>
        <a:buClr>
          <a:srgbClr val="000000"/>
        </a:buClr>
        <a:buSzPct val="100000"/>
        <a:buFont typeface="Helvetica" pitchFamily="1" charset="0"/>
        <a:buChar char="»"/>
        <a:defRPr sz="2000">
          <a:solidFill>
            <a:srgbClr val="000000"/>
          </a:solidFill>
          <a:latin typeface="+mn-lt"/>
        </a:defRPr>
      </a:lvl8pPr>
      <a:lvl9pPr marL="3886200" indent="-228600" algn="l" defTabSz="457200" rtl="0" fontAlgn="base">
        <a:lnSpc>
          <a:spcPct val="93000"/>
        </a:lnSpc>
        <a:spcBef>
          <a:spcPts val="500"/>
        </a:spcBef>
        <a:spcAft>
          <a:spcPct val="0"/>
        </a:spcAft>
        <a:buClr>
          <a:srgbClr val="000000"/>
        </a:buClr>
        <a:buSzPct val="100000"/>
        <a:buFont typeface="Helvetica" pitchFamily="1"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0277D756-7992-1E4C-B769-5533C4675DE0}"/>
              </a:ext>
            </a:extLst>
          </p:cNvPr>
          <p:cNvSpPr>
            <a:spLocks noGrp="1" noChangeArrowheads="1"/>
          </p:cNvSpPr>
          <p:nvPr>
            <p:ph type="title"/>
          </p:nvPr>
        </p:nvSpPr>
        <p:spPr bwMode="auto">
          <a:xfrm>
            <a:off x="609600" y="1423988"/>
            <a:ext cx="7770813" cy="11906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GB"/>
              <a:t>Click to edit Master title style</a:t>
            </a:r>
          </a:p>
        </p:txBody>
      </p:sp>
      <p:sp>
        <p:nvSpPr>
          <p:cNvPr id="2051" name="Rectangle 2">
            <a:extLst>
              <a:ext uri="{FF2B5EF4-FFF2-40B4-BE49-F238E27FC236}">
                <a16:creationId xmlns:a16="http://schemas.microsoft.com/office/drawing/2014/main" id="{AD0FCD31-299B-5149-B7ED-6FCA88A8CE69}"/>
              </a:ext>
            </a:extLst>
          </p:cNvPr>
          <p:cNvSpPr>
            <a:spLocks noGrp="1" noChangeArrowheads="1"/>
          </p:cNvSpPr>
          <p:nvPr>
            <p:ph type="body" idx="1"/>
          </p:nvPr>
        </p:nvSpPr>
        <p:spPr bwMode="auto">
          <a:xfrm>
            <a:off x="457200" y="1604963"/>
            <a:ext cx="8228013" cy="45243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mj-lt"/>
          <a:ea typeface="ＭＳ Ｐゴシック" charset="0"/>
          <a:cs typeface="ＭＳ Ｐゴシック" charset="0"/>
        </a:defRPr>
      </a:lvl1pPr>
      <a:lvl2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Arial Black" pitchFamily="1" charset="0"/>
          <a:ea typeface="ＭＳ Ｐゴシック" charset="0"/>
          <a:cs typeface="ＭＳ Ｐゴシック" charset="0"/>
        </a:defRPr>
      </a:lvl2pPr>
      <a:lvl3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Arial Black" pitchFamily="1" charset="0"/>
          <a:ea typeface="ＭＳ Ｐゴシック" charset="0"/>
          <a:cs typeface="ＭＳ Ｐゴシック" charset="0"/>
        </a:defRPr>
      </a:lvl3pPr>
      <a:lvl4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Arial Black" pitchFamily="1" charset="0"/>
          <a:ea typeface="ＭＳ Ｐゴシック" charset="0"/>
          <a:cs typeface="ＭＳ Ｐゴシック" charset="0"/>
        </a:defRPr>
      </a:lvl4pPr>
      <a:lvl5pPr algn="ctr" defTabSz="457200" rtl="0" eaLnBrk="0" fontAlgn="base" hangingPunct="0">
        <a:lnSpc>
          <a:spcPct val="118000"/>
        </a:lnSpc>
        <a:spcBef>
          <a:spcPct val="0"/>
        </a:spcBef>
        <a:spcAft>
          <a:spcPct val="0"/>
        </a:spcAft>
        <a:buClr>
          <a:srgbClr val="000000"/>
        </a:buClr>
        <a:buSzPct val="100000"/>
        <a:buFont typeface="Arial Black" panose="020B0604020202020204" pitchFamily="34" charset="0"/>
        <a:defRPr sz="3600">
          <a:solidFill>
            <a:srgbClr val="000000"/>
          </a:solidFill>
          <a:latin typeface="Arial Black" pitchFamily="1" charset="0"/>
          <a:ea typeface="ＭＳ Ｐゴシック" charset="0"/>
          <a:cs typeface="ＭＳ Ｐゴシック" charset="0"/>
        </a:defRPr>
      </a:lvl5pPr>
      <a:lvl6pPr marL="1536700" indent="-215900" algn="ctr" defTabSz="457200" rtl="0" fontAlgn="base">
        <a:lnSpc>
          <a:spcPct val="118000"/>
        </a:lnSpc>
        <a:spcBef>
          <a:spcPct val="0"/>
        </a:spcBef>
        <a:spcAft>
          <a:spcPct val="0"/>
        </a:spcAft>
        <a:buClr>
          <a:srgbClr val="000000"/>
        </a:buClr>
        <a:buSzPct val="45000"/>
        <a:buFont typeface="Wingdings" charset="2"/>
        <a:defRPr sz="3600">
          <a:solidFill>
            <a:srgbClr val="000000"/>
          </a:solidFill>
          <a:latin typeface="Arial Black" pitchFamily="1" charset="0"/>
        </a:defRPr>
      </a:lvl6pPr>
      <a:lvl7pPr marL="1993900" indent="-215900" algn="ctr" defTabSz="457200" rtl="0" fontAlgn="base">
        <a:lnSpc>
          <a:spcPct val="118000"/>
        </a:lnSpc>
        <a:spcBef>
          <a:spcPct val="0"/>
        </a:spcBef>
        <a:spcAft>
          <a:spcPct val="0"/>
        </a:spcAft>
        <a:buClr>
          <a:srgbClr val="000000"/>
        </a:buClr>
        <a:buSzPct val="45000"/>
        <a:buFont typeface="Wingdings" charset="2"/>
        <a:defRPr sz="3600">
          <a:solidFill>
            <a:srgbClr val="000000"/>
          </a:solidFill>
          <a:latin typeface="Arial Black" pitchFamily="1" charset="0"/>
        </a:defRPr>
      </a:lvl7pPr>
      <a:lvl8pPr marL="2451100" indent="-215900" algn="ctr" defTabSz="457200" rtl="0" fontAlgn="base">
        <a:lnSpc>
          <a:spcPct val="118000"/>
        </a:lnSpc>
        <a:spcBef>
          <a:spcPct val="0"/>
        </a:spcBef>
        <a:spcAft>
          <a:spcPct val="0"/>
        </a:spcAft>
        <a:buClr>
          <a:srgbClr val="000000"/>
        </a:buClr>
        <a:buSzPct val="45000"/>
        <a:buFont typeface="Wingdings" charset="2"/>
        <a:defRPr sz="3600">
          <a:solidFill>
            <a:srgbClr val="000000"/>
          </a:solidFill>
          <a:latin typeface="Arial Black" pitchFamily="1" charset="0"/>
        </a:defRPr>
      </a:lvl8pPr>
      <a:lvl9pPr marL="2908300" indent="-215900" algn="ctr" defTabSz="457200" rtl="0" fontAlgn="base">
        <a:lnSpc>
          <a:spcPct val="118000"/>
        </a:lnSpc>
        <a:spcBef>
          <a:spcPct val="0"/>
        </a:spcBef>
        <a:spcAft>
          <a:spcPct val="0"/>
        </a:spcAft>
        <a:buClr>
          <a:srgbClr val="000000"/>
        </a:buClr>
        <a:buSzPct val="45000"/>
        <a:buFont typeface="Wingdings" charset="2"/>
        <a:defRPr sz="3600">
          <a:solidFill>
            <a:srgbClr val="000000"/>
          </a:solidFill>
          <a:latin typeface="Arial Black" pitchFamily="1" charset="0"/>
        </a:defRPr>
      </a:lvl9pPr>
    </p:titleStyle>
    <p:bodyStyle>
      <a:lvl1pPr marL="341313" indent="-341313" algn="l" defTabSz="457200" rtl="0" eaLnBrk="0" fontAlgn="base" hangingPunct="0">
        <a:lnSpc>
          <a:spcPct val="93000"/>
        </a:lnSpc>
        <a:spcBef>
          <a:spcPts val="800"/>
        </a:spcBef>
        <a:spcAft>
          <a:spcPct val="0"/>
        </a:spcAft>
        <a:buClr>
          <a:srgbClr val="000000"/>
        </a:buClr>
        <a:buSzPct val="100000"/>
        <a:buFont typeface="Helvetica" pitchFamily="2" charset="0"/>
        <a:buChar char="•"/>
        <a:defRPr sz="3200">
          <a:solidFill>
            <a:srgbClr val="000000"/>
          </a:solidFill>
          <a:latin typeface="+mn-lt"/>
          <a:ea typeface="ＭＳ Ｐゴシック" charset="0"/>
          <a:cs typeface="ＭＳ Ｐゴシック" charset="0"/>
        </a:defRPr>
      </a:lvl1pPr>
      <a:lvl2pPr marL="741363" indent="-284163" algn="l" defTabSz="457200" rtl="0" eaLnBrk="0" fontAlgn="base" hangingPunct="0">
        <a:lnSpc>
          <a:spcPct val="93000"/>
        </a:lnSpc>
        <a:spcBef>
          <a:spcPts val="700"/>
        </a:spcBef>
        <a:spcAft>
          <a:spcPct val="0"/>
        </a:spcAft>
        <a:buClr>
          <a:srgbClr val="000000"/>
        </a:buClr>
        <a:buSzPct val="100000"/>
        <a:buFont typeface="Helvetica" pitchFamily="2" charset="0"/>
        <a:buChar char="–"/>
        <a:defRPr sz="2800">
          <a:solidFill>
            <a:srgbClr val="000000"/>
          </a:solidFill>
          <a:latin typeface="+mn-lt"/>
          <a:ea typeface="ＭＳ Ｐゴシック" charset="0"/>
        </a:defRPr>
      </a:lvl2pPr>
      <a:lvl3pPr marL="1143000" indent="-228600" algn="l" defTabSz="457200" rtl="0" eaLnBrk="0" fontAlgn="base" hangingPunct="0">
        <a:lnSpc>
          <a:spcPct val="93000"/>
        </a:lnSpc>
        <a:spcBef>
          <a:spcPts val="600"/>
        </a:spcBef>
        <a:spcAft>
          <a:spcPct val="0"/>
        </a:spcAft>
        <a:buClr>
          <a:srgbClr val="000000"/>
        </a:buClr>
        <a:buSzPct val="100000"/>
        <a:buFont typeface="Helvetica" pitchFamily="2" charset="0"/>
        <a:buChar char="•"/>
        <a:defRPr sz="2400">
          <a:solidFill>
            <a:srgbClr val="000000"/>
          </a:solidFill>
          <a:latin typeface="+mn-lt"/>
          <a:ea typeface="ＭＳ Ｐゴシック" charset="0"/>
        </a:defRPr>
      </a:lvl3pPr>
      <a:lvl4pPr marL="1600200" indent="-228600" algn="l" defTabSz="457200" rtl="0" eaLnBrk="0" fontAlgn="base" hangingPunct="0">
        <a:lnSpc>
          <a:spcPct val="93000"/>
        </a:lnSpc>
        <a:spcBef>
          <a:spcPts val="500"/>
        </a:spcBef>
        <a:spcAft>
          <a:spcPct val="0"/>
        </a:spcAft>
        <a:buClr>
          <a:srgbClr val="000000"/>
        </a:buClr>
        <a:buSzPct val="100000"/>
        <a:buFont typeface="Helvetica" pitchFamily="2" charset="0"/>
        <a:buChar char="–"/>
        <a:defRPr sz="2000">
          <a:solidFill>
            <a:srgbClr val="000000"/>
          </a:solidFill>
          <a:latin typeface="+mn-lt"/>
          <a:ea typeface="ＭＳ Ｐゴシック" charset="0"/>
        </a:defRPr>
      </a:lvl4pPr>
      <a:lvl5pPr marL="2057400" indent="-228600" algn="l" defTabSz="457200" rtl="0" eaLnBrk="0" fontAlgn="base" hangingPunct="0">
        <a:lnSpc>
          <a:spcPct val="93000"/>
        </a:lnSpc>
        <a:spcBef>
          <a:spcPts val="500"/>
        </a:spcBef>
        <a:spcAft>
          <a:spcPct val="0"/>
        </a:spcAft>
        <a:buClr>
          <a:srgbClr val="000000"/>
        </a:buClr>
        <a:buSzPct val="100000"/>
        <a:buFont typeface="Helvetica" pitchFamily="2" charset="0"/>
        <a:buChar char="»"/>
        <a:defRPr sz="2000">
          <a:solidFill>
            <a:srgbClr val="000000"/>
          </a:solidFill>
          <a:latin typeface="+mn-lt"/>
          <a:ea typeface="ＭＳ Ｐゴシック" charset="0"/>
        </a:defRPr>
      </a:lvl5pPr>
      <a:lvl6pPr marL="2514600" indent="-228600" algn="l" defTabSz="457200" rtl="0" fontAlgn="base">
        <a:lnSpc>
          <a:spcPct val="93000"/>
        </a:lnSpc>
        <a:spcBef>
          <a:spcPts val="500"/>
        </a:spcBef>
        <a:spcAft>
          <a:spcPct val="0"/>
        </a:spcAft>
        <a:buClr>
          <a:srgbClr val="000000"/>
        </a:buClr>
        <a:buSzPct val="100000"/>
        <a:buFont typeface="Helvetica" pitchFamily="1" charset="0"/>
        <a:buChar char="»"/>
        <a:defRPr sz="2000">
          <a:solidFill>
            <a:srgbClr val="000000"/>
          </a:solidFill>
          <a:latin typeface="+mn-lt"/>
        </a:defRPr>
      </a:lvl6pPr>
      <a:lvl7pPr marL="2971800" indent="-228600" algn="l" defTabSz="457200" rtl="0" fontAlgn="base">
        <a:lnSpc>
          <a:spcPct val="93000"/>
        </a:lnSpc>
        <a:spcBef>
          <a:spcPts val="500"/>
        </a:spcBef>
        <a:spcAft>
          <a:spcPct val="0"/>
        </a:spcAft>
        <a:buClr>
          <a:srgbClr val="000000"/>
        </a:buClr>
        <a:buSzPct val="100000"/>
        <a:buFont typeface="Helvetica" pitchFamily="1" charset="0"/>
        <a:buChar char="»"/>
        <a:defRPr sz="2000">
          <a:solidFill>
            <a:srgbClr val="000000"/>
          </a:solidFill>
          <a:latin typeface="+mn-lt"/>
        </a:defRPr>
      </a:lvl7pPr>
      <a:lvl8pPr marL="3429000" indent="-228600" algn="l" defTabSz="457200" rtl="0" fontAlgn="base">
        <a:lnSpc>
          <a:spcPct val="93000"/>
        </a:lnSpc>
        <a:spcBef>
          <a:spcPts val="500"/>
        </a:spcBef>
        <a:spcAft>
          <a:spcPct val="0"/>
        </a:spcAft>
        <a:buClr>
          <a:srgbClr val="000000"/>
        </a:buClr>
        <a:buSzPct val="100000"/>
        <a:buFont typeface="Helvetica" pitchFamily="1" charset="0"/>
        <a:buChar char="»"/>
        <a:defRPr sz="2000">
          <a:solidFill>
            <a:srgbClr val="000000"/>
          </a:solidFill>
          <a:latin typeface="+mn-lt"/>
        </a:defRPr>
      </a:lvl8pPr>
      <a:lvl9pPr marL="3886200" indent="-228600" algn="l" defTabSz="457200" rtl="0" fontAlgn="base">
        <a:lnSpc>
          <a:spcPct val="93000"/>
        </a:lnSpc>
        <a:spcBef>
          <a:spcPts val="500"/>
        </a:spcBef>
        <a:spcAft>
          <a:spcPct val="0"/>
        </a:spcAft>
        <a:buClr>
          <a:srgbClr val="000000"/>
        </a:buClr>
        <a:buSzPct val="100000"/>
        <a:buFont typeface="Helvetica" pitchFamily="1"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F0C32F50-D9A2-4249-957E-6A22CAC37902}"/>
              </a:ext>
            </a:extLst>
          </p:cNvPr>
          <p:cNvSpPr>
            <a:spLocks noGrp="1" noChangeArrowheads="1"/>
          </p:cNvSpPr>
          <p:nvPr>
            <p:ph type="title"/>
          </p:nvPr>
        </p:nvSpPr>
        <p:spPr>
          <a:xfrm>
            <a:off x="609600" y="1628775"/>
            <a:ext cx="7772400" cy="2028825"/>
          </a:xfrm>
        </p:spPr>
        <p:txBody>
          <a:bodyPr lIns="90000" tIns="46800" rIns="90000" bIns="46800"/>
          <a:lstStyle/>
          <a:p>
            <a:pPr eaLnBrk="1" hangingPunct="1">
              <a:buFont typeface="Arial Black"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a:cs typeface="+mj-cs"/>
              </a:rPr>
              <a:t>Writing Reports, Proposals, and Technical Documents</a:t>
            </a:r>
          </a:p>
        </p:txBody>
      </p:sp>
      <p:sp>
        <p:nvSpPr>
          <p:cNvPr id="3075" name="Rectangle 2">
            <a:extLst>
              <a:ext uri="{FF2B5EF4-FFF2-40B4-BE49-F238E27FC236}">
                <a16:creationId xmlns:a16="http://schemas.microsoft.com/office/drawing/2014/main" id="{1506C9DA-9968-9F45-998E-954E763B7248}"/>
              </a:ext>
            </a:extLst>
          </p:cNvPr>
          <p:cNvSpPr>
            <a:spLocks noGrp="1" noChangeArrowheads="1"/>
          </p:cNvSpPr>
          <p:nvPr>
            <p:ph type="subTitle" idx="4294967295"/>
          </p:nvPr>
        </p:nvSpPr>
        <p:spPr>
          <a:xfrm>
            <a:off x="1295400" y="3690938"/>
            <a:ext cx="6400800" cy="1185862"/>
          </a:xfrm>
        </p:spPr>
        <p:txBody>
          <a:bodyPr lIns="90000" tIns="46800" rIns="90000" bIns="46800"/>
          <a:lstStyle/>
          <a:p>
            <a:pPr marL="457200" lvl="1" indent="0" algn="ctr" eaLnBrk="1" hangingPunct="1">
              <a:spcBef>
                <a:spcPts val="600"/>
              </a:spcBef>
              <a:buFont typeface="Helvetica"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lang="en-GB" sz="2400" dirty="0"/>
              <a:t>By Laurie A. </a:t>
            </a:r>
            <a:r>
              <a:rPr lang="en-GB" sz="2400" dirty="0" err="1"/>
              <a:t>Pinkert</a:t>
            </a:r>
            <a:endParaRPr lang="en-GB" sz="2400" dirty="0"/>
          </a:p>
          <a:p>
            <a:pPr marL="457200" lvl="1" indent="0" algn="ctr" eaLnBrk="1" hangingPunct="1">
              <a:spcBef>
                <a:spcPts val="600"/>
              </a:spcBef>
              <a:buFont typeface="Helvetica"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endParaRPr lang="en-GB" sz="2400" i="1"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A7F9902-6304-3943-AD9C-8D6D64B343C3}"/>
              </a:ext>
            </a:extLst>
          </p:cNvPr>
          <p:cNvSpPr>
            <a:spLocks noGrp="1"/>
          </p:cNvSpPr>
          <p:nvPr>
            <p:ph type="title"/>
          </p:nvPr>
        </p:nvSpPr>
        <p:spPr/>
        <p:txBody>
          <a:bodyPr/>
          <a:lstStyle/>
          <a:p>
            <a:pPr eaLnBrk="1" hangingPunct="1">
              <a:buFont typeface="Arial Black" charset="0"/>
              <a:buNone/>
              <a:defRPr/>
            </a:pPr>
            <a:r>
              <a:rPr lang="en-US">
                <a:cs typeface="+mj-cs"/>
              </a:rPr>
              <a:t>Figures</a:t>
            </a:r>
          </a:p>
        </p:txBody>
      </p:sp>
      <p:sp>
        <p:nvSpPr>
          <p:cNvPr id="18434" name="TextBox 3">
            <a:extLst>
              <a:ext uri="{FF2B5EF4-FFF2-40B4-BE49-F238E27FC236}">
                <a16:creationId xmlns:a16="http://schemas.microsoft.com/office/drawing/2014/main" id="{89FBDD76-23BC-9142-B897-A42F9C007FF1}"/>
              </a:ext>
            </a:extLst>
          </p:cNvPr>
          <p:cNvSpPr txBox="1">
            <a:spLocks noChangeArrowheads="1"/>
          </p:cNvSpPr>
          <p:nvPr/>
        </p:nvSpPr>
        <p:spPr bwMode="auto">
          <a:xfrm>
            <a:off x="720725" y="6164263"/>
            <a:ext cx="7467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bg1"/>
                </a:solidFill>
                <a:latin typeface="Arial" panose="020B0604020202020204" pitchFamily="34" charset="0"/>
                <a:ea typeface="ＭＳ Ｐゴシック" panose="020B0600070205080204" pitchFamily="34" charset="-128"/>
              </a:defRPr>
            </a:lvl1pPr>
            <a:lvl2pPr marL="742950" indent="-285750">
              <a:defRPr sz="2400">
                <a:solidFill>
                  <a:schemeClr val="bg1"/>
                </a:solidFill>
                <a:latin typeface="Arial" panose="020B0604020202020204" pitchFamily="34" charset="0"/>
                <a:ea typeface="ＭＳ Ｐゴシック" panose="020B0600070205080204" pitchFamily="34" charset="-128"/>
              </a:defRPr>
            </a:lvl2pPr>
            <a:lvl3pPr marL="1143000" indent="-228600">
              <a:defRPr sz="2400">
                <a:solidFill>
                  <a:schemeClr val="bg1"/>
                </a:solidFill>
                <a:latin typeface="Arial" panose="020B0604020202020204" pitchFamily="34" charset="0"/>
                <a:ea typeface="ＭＳ Ｐゴシック" panose="020B0600070205080204" pitchFamily="34" charset="-128"/>
              </a:defRPr>
            </a:lvl3pPr>
            <a:lvl4pPr marL="1600200" indent="-228600">
              <a:defRPr sz="2400">
                <a:solidFill>
                  <a:schemeClr val="bg1"/>
                </a:solidFill>
                <a:latin typeface="Arial" panose="020B0604020202020204" pitchFamily="34" charset="0"/>
                <a:ea typeface="ＭＳ Ｐゴシック" panose="020B0600070205080204" pitchFamily="34" charset="-128"/>
              </a:defRPr>
            </a:lvl4pPr>
            <a:lvl5pPr marL="2057400" indent="-228600">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9pPr>
          </a:lstStyle>
          <a:p>
            <a:r>
              <a:rPr lang="en-US" altLang="en-US" sz="1600">
                <a:solidFill>
                  <a:schemeClr val="tx1"/>
                </a:solidFill>
              </a:rPr>
              <a:t>* Sample from p. 19 &lt;http://www.biochem.arizona.edu/marc/Sci-Writing.pdf&gt;</a:t>
            </a:r>
          </a:p>
        </p:txBody>
      </p:sp>
      <p:sp>
        <p:nvSpPr>
          <p:cNvPr id="12292" name="Content Placeholder 2">
            <a:extLst>
              <a:ext uri="{FF2B5EF4-FFF2-40B4-BE49-F238E27FC236}">
                <a16:creationId xmlns:a16="http://schemas.microsoft.com/office/drawing/2014/main" id="{225547E0-4586-3D40-87AA-20FF5CC3B9F4}"/>
              </a:ext>
            </a:extLst>
          </p:cNvPr>
          <p:cNvSpPr>
            <a:spLocks noGrp="1"/>
          </p:cNvSpPr>
          <p:nvPr>
            <p:ph idx="1"/>
          </p:nvPr>
        </p:nvSpPr>
        <p:spPr>
          <a:xfrm>
            <a:off x="533400" y="1219200"/>
            <a:ext cx="8075613" cy="4945063"/>
          </a:xfrm>
        </p:spPr>
        <p:txBody>
          <a:bodyPr/>
          <a:lstStyle/>
          <a:p>
            <a:pPr eaLnBrk="1" hangingPunct="1">
              <a:buFont typeface="Helvetica" charset="0"/>
              <a:buChar char="•"/>
              <a:defRPr/>
            </a:pPr>
            <a:endParaRPr lang="en-US">
              <a:cs typeface="+mn-cs"/>
            </a:endParaRPr>
          </a:p>
        </p:txBody>
      </p:sp>
      <p:pic>
        <p:nvPicPr>
          <p:cNvPr id="12293" name="Picture 2">
            <a:extLst>
              <a:ext uri="{FF2B5EF4-FFF2-40B4-BE49-F238E27FC236}">
                <a16:creationId xmlns:a16="http://schemas.microsoft.com/office/drawing/2014/main" id="{B40E4C05-8CB0-244F-888B-130CD68A04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1219200"/>
            <a:ext cx="8402638" cy="4724400"/>
          </a:xfrm>
          <a:prstGeom prst="rect">
            <a:avLst/>
          </a:prstGeom>
          <a:noFill/>
          <a:ln>
            <a:noFill/>
          </a:ln>
          <a:effectLst/>
          <a:extLst>
            <a:ext uri="{909E8E84-426E-40dd-AFC4-6F175D3DCCD1}">
              <a14:hiddenFill xmlns:a14="http://schemas.microsoft.com/office/drawing/2010/main" xmlns="">
                <a:solidFill>
                  <a:srgbClr val="00B8FF"/>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895D8F-FC39-6840-9468-F9D80154CAFF}"/>
              </a:ext>
            </a:extLst>
          </p:cNvPr>
          <p:cNvSpPr>
            <a:spLocks noGrp="1"/>
          </p:cNvSpPr>
          <p:nvPr>
            <p:ph idx="1"/>
          </p:nvPr>
        </p:nvSpPr>
        <p:spPr/>
        <p:txBody>
          <a:bodyPr/>
          <a:lstStyle/>
          <a:p>
            <a:pPr marL="457200" indent="0" eaLnBrk="1" hangingPunct="1">
              <a:buFont typeface="Helvetica" pitchFamily="2" charset="0"/>
              <a:buNone/>
            </a:pPr>
            <a:r>
              <a:rPr lang="en-US" altLang="en-US" sz="2000">
                <a:ea typeface="ＭＳ Ｐゴシック" panose="020B0600070205080204" pitchFamily="34" charset="-128"/>
              </a:rPr>
              <a:t>1. 	Open your sentences with short concrete subjects that name 	the characters.</a:t>
            </a:r>
          </a:p>
          <a:p>
            <a:pPr marL="457200" indent="0" eaLnBrk="1" hangingPunct="1">
              <a:buFont typeface="Helvetica" pitchFamily="2" charset="0"/>
              <a:buNone/>
            </a:pPr>
            <a:r>
              <a:rPr lang="en-US" altLang="en-US" sz="2000">
                <a:ea typeface="ＭＳ Ｐゴシック" panose="020B0600070205080204" pitchFamily="34" charset="-128"/>
              </a:rPr>
              <a:t>2. 	Use specific verbs to name their important actions.</a:t>
            </a:r>
          </a:p>
          <a:p>
            <a:pPr marL="457200" indent="0" eaLnBrk="1" hangingPunct="1">
              <a:buFont typeface="Helvetica" pitchFamily="2" charset="0"/>
              <a:buNone/>
            </a:pPr>
            <a:r>
              <a:rPr lang="en-US" altLang="en-US" sz="2000">
                <a:ea typeface="ＭＳ Ｐゴシック" panose="020B0600070205080204" pitchFamily="34" charset="-128"/>
              </a:rPr>
              <a:t>3. 	Get to the main verb quickly. </a:t>
            </a:r>
          </a:p>
          <a:p>
            <a:pPr marL="457200" indent="0" eaLnBrk="1" hangingPunct="1">
              <a:buFont typeface="Helvetica" pitchFamily="2" charset="0"/>
              <a:buNone/>
            </a:pPr>
            <a:r>
              <a:rPr lang="en-US" altLang="en-US" sz="2000">
                <a:ea typeface="ＭＳ Ｐゴシック" panose="020B0600070205080204" pitchFamily="34" charset="-128"/>
              </a:rPr>
              <a:t>4. 	Open your sentences with information familiar to reader. </a:t>
            </a:r>
          </a:p>
          <a:p>
            <a:pPr marL="457200" indent="0" eaLnBrk="1" hangingPunct="1">
              <a:buFont typeface="Helvetica" pitchFamily="2" charset="0"/>
              <a:buNone/>
            </a:pPr>
            <a:r>
              <a:rPr lang="en-US" altLang="en-US" sz="2000">
                <a:ea typeface="ＭＳ Ｐゴシック" panose="020B0600070205080204" pitchFamily="34" charset="-128"/>
              </a:rPr>
              <a:t>5. 	Push new, complex units of information to the end of the 	sentence. </a:t>
            </a:r>
          </a:p>
          <a:p>
            <a:pPr marL="457200" indent="0" eaLnBrk="1" hangingPunct="1">
              <a:buFont typeface="Helvetica" pitchFamily="2" charset="0"/>
              <a:buNone/>
            </a:pPr>
            <a:r>
              <a:rPr lang="en-US" altLang="en-US" sz="2000">
                <a:ea typeface="ＭＳ Ｐゴシック" panose="020B0600070205080204" pitchFamily="34" charset="-128"/>
              </a:rPr>
              <a:t>6. 	Begin sentences constituting a passage with consistent topic/      	subjects. </a:t>
            </a:r>
          </a:p>
          <a:p>
            <a:pPr marL="457200" indent="0" eaLnBrk="1" hangingPunct="1">
              <a:buFont typeface="Helvetica" pitchFamily="2" charset="0"/>
              <a:buNone/>
            </a:pPr>
            <a:r>
              <a:rPr lang="en-US" altLang="en-US" sz="2000">
                <a:ea typeface="ＭＳ Ｐゴシック" panose="020B0600070205080204" pitchFamily="34" charset="-128"/>
              </a:rPr>
              <a:t>7. 	Be concise. </a:t>
            </a:r>
          </a:p>
          <a:p>
            <a:pPr marL="457200" indent="0" eaLnBrk="1" hangingPunct="1">
              <a:buFont typeface="Helvetica" pitchFamily="2" charset="0"/>
              <a:buNone/>
            </a:pPr>
            <a:r>
              <a:rPr lang="en-US" altLang="en-US" sz="2000">
                <a:ea typeface="ＭＳ Ｐゴシック" panose="020B0600070205080204" pitchFamily="34" charset="-128"/>
              </a:rPr>
              <a:t>8. 	Control sprawl. </a:t>
            </a:r>
          </a:p>
          <a:p>
            <a:pPr marL="457200" indent="0" eaLnBrk="1" hangingPunct="1">
              <a:buFont typeface="Helvetica" pitchFamily="2" charset="0"/>
              <a:buNone/>
            </a:pPr>
            <a:r>
              <a:rPr lang="en-US" altLang="en-US" sz="2000">
                <a:ea typeface="ＭＳ Ｐゴシック" panose="020B0600070205080204" pitchFamily="34" charset="-128"/>
              </a:rPr>
              <a:t>9. 	Use parallel structures. </a:t>
            </a:r>
          </a:p>
          <a:p>
            <a:pPr marL="457200" indent="0" eaLnBrk="1" hangingPunct="1">
              <a:buFont typeface="Helvetica" pitchFamily="2" charset="0"/>
              <a:buNone/>
            </a:pPr>
            <a:r>
              <a:rPr lang="en-US" altLang="en-US" sz="2000">
                <a:ea typeface="ＭＳ Ｐゴシック" panose="020B0600070205080204" pitchFamily="34" charset="-128"/>
              </a:rPr>
              <a:t>10. 	Above all, write to others as you have others write to you.</a:t>
            </a:r>
          </a:p>
          <a:p>
            <a:pPr marL="457200" indent="0" eaLnBrk="1" hangingPunct="1"/>
            <a:endParaRPr lang="en-US" altLang="en-US" sz="2000">
              <a:ea typeface="ＭＳ Ｐゴシック" panose="020B0600070205080204" pitchFamily="34" charset="-128"/>
            </a:endParaRPr>
          </a:p>
          <a:p>
            <a:pPr marL="457200" indent="0" eaLnBrk="1" hangingPunct="1">
              <a:buFont typeface="Helvetica" pitchFamily="2" charset="0"/>
              <a:buNone/>
            </a:pPr>
            <a:r>
              <a:rPr lang="en-US" altLang="en-US" sz="1600">
                <a:ea typeface="ＭＳ Ｐゴシック" panose="020B0600070205080204" pitchFamily="34" charset="-128"/>
              </a:rPr>
              <a:t>* Principles from Joseph Williams’s (2012) </a:t>
            </a:r>
            <a:r>
              <a:rPr lang="en-US" altLang="en-US" sz="1600" i="1">
                <a:ea typeface="ＭＳ Ｐゴシック" panose="020B0600070205080204" pitchFamily="34" charset="-128"/>
              </a:rPr>
              <a:t>Style: The Basics of Clarity and Grace </a:t>
            </a:r>
            <a:br>
              <a:rPr lang="en-US" altLang="en-US" sz="2000">
                <a:ea typeface="ＭＳ Ｐゴシック" panose="020B0600070205080204" pitchFamily="34" charset="-128"/>
              </a:rPr>
            </a:br>
            <a:endParaRPr lang="en-US" altLang="en-US" sz="2000">
              <a:ea typeface="ＭＳ Ｐゴシック" panose="020B0600070205080204" pitchFamily="34" charset="-128"/>
            </a:endParaRPr>
          </a:p>
          <a:p>
            <a:pPr marL="457200" indent="0" eaLnBrk="1" hangingPunct="1"/>
            <a:endParaRPr lang="en-US" altLang="en-US">
              <a:ea typeface="ＭＳ Ｐゴシック" panose="020B0600070205080204" pitchFamily="34" charset="-128"/>
            </a:endParaRPr>
          </a:p>
        </p:txBody>
      </p:sp>
      <p:sp>
        <p:nvSpPr>
          <p:cNvPr id="13315" name="Title 3">
            <a:extLst>
              <a:ext uri="{FF2B5EF4-FFF2-40B4-BE49-F238E27FC236}">
                <a16:creationId xmlns:a16="http://schemas.microsoft.com/office/drawing/2014/main" id="{747772B9-F48B-9647-8E25-95E06011ADCE}"/>
              </a:ext>
            </a:extLst>
          </p:cNvPr>
          <p:cNvSpPr>
            <a:spLocks noGrp="1"/>
          </p:cNvSpPr>
          <p:nvPr>
            <p:ph type="title"/>
          </p:nvPr>
        </p:nvSpPr>
        <p:spPr/>
        <p:txBody>
          <a:bodyPr/>
          <a:lstStyle/>
          <a:p>
            <a:pPr eaLnBrk="1" hangingPunct="1">
              <a:buFont typeface="Arial Black" charset="0"/>
              <a:buNone/>
              <a:defRPr/>
            </a:pPr>
            <a:r>
              <a:rPr lang="en-US">
                <a:cs typeface="+mj-cs"/>
              </a:rPr>
              <a:t>Principles for Writing Clearly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DD621BD-DB2B-FD40-9418-D3886A5344EB}"/>
              </a:ext>
            </a:extLst>
          </p:cNvPr>
          <p:cNvSpPr>
            <a:spLocks noGrp="1"/>
          </p:cNvSpPr>
          <p:nvPr>
            <p:ph type="title"/>
          </p:nvPr>
        </p:nvSpPr>
        <p:spPr>
          <a:xfrm>
            <a:off x="-152400" y="-61913"/>
            <a:ext cx="9296400" cy="1190626"/>
          </a:xfrm>
        </p:spPr>
        <p:txBody>
          <a:bodyPr/>
          <a:lstStyle/>
          <a:p>
            <a:pPr eaLnBrk="1" hangingPunct="1">
              <a:buFont typeface="Arial Black" charset="0"/>
              <a:buNone/>
              <a:defRPr/>
            </a:pPr>
            <a:r>
              <a:rPr lang="en-US">
                <a:cs typeface="+mj-cs"/>
              </a:rPr>
              <a:t>#4 - Start with Familiar Information</a:t>
            </a:r>
          </a:p>
        </p:txBody>
      </p:sp>
      <p:sp>
        <p:nvSpPr>
          <p:cNvPr id="14339" name="Content Placeholder 2">
            <a:extLst>
              <a:ext uri="{FF2B5EF4-FFF2-40B4-BE49-F238E27FC236}">
                <a16:creationId xmlns:a16="http://schemas.microsoft.com/office/drawing/2014/main" id="{55C166F8-A59E-E448-AF51-7D5735D66651}"/>
              </a:ext>
            </a:extLst>
          </p:cNvPr>
          <p:cNvSpPr>
            <a:spLocks noGrp="1"/>
          </p:cNvSpPr>
          <p:nvPr>
            <p:ph idx="1"/>
          </p:nvPr>
        </p:nvSpPr>
        <p:spPr/>
        <p:txBody>
          <a:bodyPr/>
          <a:lstStyle/>
          <a:p>
            <a:pPr marL="457200" lvl="1" indent="0" eaLnBrk="1" hangingPunct="1">
              <a:buFont typeface="Helvetica" charset="0"/>
              <a:buNone/>
              <a:defRPr/>
            </a:pPr>
            <a:r>
              <a:rPr lang="en-US" sz="2400"/>
              <a:t>By starting with the familiar, you should be able to make connections between your findings and your conclusions</a:t>
            </a:r>
          </a:p>
          <a:p>
            <a:pPr lvl="2" eaLnBrk="1" hangingPunct="1">
              <a:buFont typeface="Helvetica" charset="0"/>
              <a:buChar char="•"/>
              <a:defRPr/>
            </a:pPr>
            <a:r>
              <a:rPr lang="en-US" sz="2000" b="1"/>
              <a:t>TRY:</a:t>
            </a:r>
            <a:r>
              <a:rPr lang="en-US" sz="2000"/>
              <a:t> After identifying the lethal allele, we modified our selections in the next round. </a:t>
            </a:r>
          </a:p>
          <a:p>
            <a:pPr lvl="2" eaLnBrk="1" hangingPunct="1">
              <a:buFont typeface="Helvetica" charset="0"/>
              <a:buChar char="•"/>
              <a:defRPr/>
            </a:pPr>
            <a:r>
              <a:rPr lang="en-US" sz="2000" b="1"/>
              <a:t>Not:</a:t>
            </a:r>
            <a:r>
              <a:rPr lang="en-US" sz="2000"/>
              <a:t> The lethal allele changed my strategy.</a:t>
            </a:r>
          </a:p>
          <a:p>
            <a:pPr eaLnBrk="1" hangingPunct="1">
              <a:buFont typeface="Helvetica" charset="0"/>
              <a:buChar char="•"/>
              <a:defRPr/>
            </a:pPr>
            <a:endParaRPr lang="en-US">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EC00342D-6D58-CC4F-958E-460666EBAC00}"/>
              </a:ext>
            </a:extLst>
          </p:cNvPr>
          <p:cNvSpPr>
            <a:spLocks noGrp="1"/>
          </p:cNvSpPr>
          <p:nvPr>
            <p:ph type="title"/>
          </p:nvPr>
        </p:nvSpPr>
        <p:spPr>
          <a:xfrm>
            <a:off x="0" y="-61913"/>
            <a:ext cx="9144000" cy="1190626"/>
          </a:xfrm>
        </p:spPr>
        <p:txBody>
          <a:bodyPr/>
          <a:lstStyle/>
          <a:p>
            <a:pPr eaLnBrk="1" hangingPunct="1">
              <a:buFont typeface="Arial Black" charset="0"/>
              <a:buNone/>
              <a:defRPr/>
            </a:pPr>
            <a:r>
              <a:rPr lang="en-US" dirty="0">
                <a:cs typeface="+mj-cs"/>
              </a:rPr>
              <a:t>Language to Create Connections</a:t>
            </a:r>
          </a:p>
        </p:txBody>
      </p:sp>
      <p:sp>
        <p:nvSpPr>
          <p:cNvPr id="15363" name="Content Placeholder 2">
            <a:extLst>
              <a:ext uri="{FF2B5EF4-FFF2-40B4-BE49-F238E27FC236}">
                <a16:creationId xmlns:a16="http://schemas.microsoft.com/office/drawing/2014/main" id="{31A13856-712E-1249-83AC-C954666F8B5B}"/>
              </a:ext>
            </a:extLst>
          </p:cNvPr>
          <p:cNvSpPr>
            <a:spLocks noGrp="1"/>
          </p:cNvSpPr>
          <p:nvPr>
            <p:ph idx="1"/>
          </p:nvPr>
        </p:nvSpPr>
        <p:spPr/>
        <p:txBody>
          <a:bodyPr/>
          <a:lstStyle/>
          <a:p>
            <a:pPr eaLnBrk="1" hangingPunct="1">
              <a:lnSpc>
                <a:spcPct val="90000"/>
              </a:lnSpc>
            </a:pPr>
            <a:r>
              <a:rPr lang="en-US" altLang="en-US" sz="2800">
                <a:solidFill>
                  <a:schemeClr val="tx1"/>
                </a:solidFill>
                <a:ea typeface="ＭＳ Ｐゴシック" panose="020B0600070205080204" pitchFamily="34" charset="-128"/>
              </a:rPr>
              <a:t>Addition</a:t>
            </a:r>
          </a:p>
          <a:p>
            <a:pPr marL="457200" lvl="1" indent="0" eaLnBrk="1" hangingPunct="1">
              <a:lnSpc>
                <a:spcPct val="90000"/>
              </a:lnSpc>
              <a:buFont typeface="Helvetica" pitchFamily="2" charset="0"/>
              <a:buNone/>
            </a:pPr>
            <a:r>
              <a:rPr lang="en-US" altLang="en-US" sz="2400">
                <a:solidFill>
                  <a:schemeClr val="tx1"/>
                </a:solidFill>
                <a:ea typeface="ＭＳ Ｐゴシック" panose="020B0600070205080204" pitchFamily="34" charset="-128"/>
              </a:rPr>
              <a:t>	“Furthermore,” “In addition,” “Moreover”</a:t>
            </a:r>
          </a:p>
          <a:p>
            <a:pPr eaLnBrk="1" hangingPunct="1">
              <a:lnSpc>
                <a:spcPct val="90000"/>
              </a:lnSpc>
            </a:pPr>
            <a:r>
              <a:rPr lang="en-US" altLang="en-US" sz="2800">
                <a:solidFill>
                  <a:schemeClr val="tx1"/>
                </a:solidFill>
                <a:ea typeface="ＭＳ Ｐゴシック" panose="020B0600070205080204" pitchFamily="34" charset="-128"/>
              </a:rPr>
              <a:t>Elaboration</a:t>
            </a:r>
          </a:p>
          <a:p>
            <a:pPr marL="457200" lvl="1" indent="0" eaLnBrk="1" hangingPunct="1">
              <a:lnSpc>
                <a:spcPct val="90000"/>
              </a:lnSpc>
              <a:buFont typeface="Helvetica" pitchFamily="2" charset="0"/>
              <a:buNone/>
            </a:pPr>
            <a:r>
              <a:rPr lang="en-US" altLang="en-US" sz="2400">
                <a:solidFill>
                  <a:schemeClr val="tx1"/>
                </a:solidFill>
                <a:ea typeface="ＭＳ Ｐゴシック" panose="020B0600070205080204" pitchFamily="34" charset="-128"/>
              </a:rPr>
              <a:t>	“By extension,” “In short,” “In other words”</a:t>
            </a:r>
          </a:p>
          <a:p>
            <a:pPr eaLnBrk="1" hangingPunct="1">
              <a:lnSpc>
                <a:spcPct val="90000"/>
              </a:lnSpc>
            </a:pPr>
            <a:r>
              <a:rPr lang="en-US" altLang="en-US" sz="2800">
                <a:solidFill>
                  <a:schemeClr val="tx1"/>
                </a:solidFill>
                <a:ea typeface="ＭＳ Ｐゴシック" panose="020B0600070205080204" pitchFamily="34" charset="-128"/>
              </a:rPr>
              <a:t>Example</a:t>
            </a:r>
          </a:p>
          <a:p>
            <a:pPr marL="457200" lvl="1" indent="0" eaLnBrk="1" hangingPunct="1">
              <a:lnSpc>
                <a:spcPct val="90000"/>
              </a:lnSpc>
              <a:buFont typeface="Helvetica" pitchFamily="2" charset="0"/>
              <a:buNone/>
            </a:pPr>
            <a:r>
              <a:rPr lang="en-US" altLang="en-US" sz="2400">
                <a:solidFill>
                  <a:schemeClr val="tx1"/>
                </a:solidFill>
                <a:ea typeface="ＭＳ Ｐゴシック" panose="020B0600070205080204" pitchFamily="34" charset="-128"/>
              </a:rPr>
              <a:t>	“For instance,” “For example,” “As an illustration”</a:t>
            </a:r>
          </a:p>
          <a:p>
            <a:pPr eaLnBrk="1" hangingPunct="1">
              <a:lnSpc>
                <a:spcPct val="90000"/>
              </a:lnSpc>
            </a:pPr>
            <a:r>
              <a:rPr lang="en-US" altLang="en-US" sz="2800">
                <a:solidFill>
                  <a:schemeClr val="tx1"/>
                </a:solidFill>
                <a:ea typeface="ＭＳ Ｐゴシック" panose="020B0600070205080204" pitchFamily="34" charset="-128"/>
              </a:rPr>
              <a:t>Comparison</a:t>
            </a:r>
          </a:p>
          <a:p>
            <a:pPr marL="457200" lvl="1" indent="0" eaLnBrk="1" hangingPunct="1">
              <a:lnSpc>
                <a:spcPct val="90000"/>
              </a:lnSpc>
              <a:buFont typeface="Helvetica" pitchFamily="2" charset="0"/>
              <a:buNone/>
            </a:pPr>
            <a:r>
              <a:rPr lang="en-US" altLang="en-US" sz="2400">
                <a:solidFill>
                  <a:schemeClr val="tx1"/>
                </a:solidFill>
                <a:ea typeface="ＭＳ Ｐゴシック" panose="020B0600070205080204" pitchFamily="34" charset="-128"/>
              </a:rPr>
              <a:t>	“Likewise,” “Similarly”</a:t>
            </a:r>
          </a:p>
          <a:p>
            <a:pPr eaLnBrk="1" hangingPunct="1">
              <a:lnSpc>
                <a:spcPct val="90000"/>
              </a:lnSpc>
            </a:pPr>
            <a:r>
              <a:rPr lang="en-US" altLang="en-US" sz="2800">
                <a:solidFill>
                  <a:schemeClr val="tx1"/>
                </a:solidFill>
                <a:ea typeface="ＭＳ Ｐゴシック" panose="020B0600070205080204" pitchFamily="34" charset="-128"/>
              </a:rPr>
              <a:t>Cause and effect</a:t>
            </a:r>
          </a:p>
          <a:p>
            <a:pPr marL="457200" lvl="1" indent="0" eaLnBrk="1" hangingPunct="1">
              <a:lnSpc>
                <a:spcPct val="90000"/>
              </a:lnSpc>
              <a:buFont typeface="Helvetica" pitchFamily="2" charset="0"/>
              <a:buNone/>
            </a:pPr>
            <a:r>
              <a:rPr lang="en-US" altLang="en-US" sz="2400">
                <a:solidFill>
                  <a:schemeClr val="tx1"/>
                </a:solidFill>
                <a:ea typeface="ＭＳ Ｐゴシック" panose="020B0600070205080204" pitchFamily="34" charset="-128"/>
              </a:rPr>
              <a:t>	“Accordingly,” “Consequently,” “Hence,” “As a result”</a:t>
            </a:r>
          </a:p>
          <a:p>
            <a:pPr eaLnBrk="1" hangingPunct="1"/>
            <a:endParaRPr lang="en-US" altLang="en-US">
              <a:ea typeface="ＭＳ Ｐゴシック" panose="020B0600070205080204" pitchFamily="34" charset="-128"/>
            </a:endParaRPr>
          </a:p>
        </p:txBody>
      </p:sp>
      <p:sp>
        <p:nvSpPr>
          <p:cNvPr id="24579" name="Rectangle 3">
            <a:extLst>
              <a:ext uri="{FF2B5EF4-FFF2-40B4-BE49-F238E27FC236}">
                <a16:creationId xmlns:a16="http://schemas.microsoft.com/office/drawing/2014/main" id="{35622747-4C00-4A4E-A9B7-FD978639B550}"/>
              </a:ext>
            </a:extLst>
          </p:cNvPr>
          <p:cNvSpPr>
            <a:spLocks noChangeArrowheads="1"/>
          </p:cNvSpPr>
          <p:nvPr/>
        </p:nvSpPr>
        <p:spPr bwMode="auto">
          <a:xfrm>
            <a:off x="2286000" y="750888"/>
            <a:ext cx="45720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bg1"/>
                </a:solidFill>
                <a:latin typeface="Arial" panose="020B0604020202020204" pitchFamily="34" charset="0"/>
                <a:ea typeface="ＭＳ Ｐゴシック" panose="020B0600070205080204" pitchFamily="34" charset="-128"/>
              </a:defRPr>
            </a:lvl1pPr>
            <a:lvl2pPr marL="742950" indent="-285750">
              <a:defRPr sz="2400">
                <a:solidFill>
                  <a:schemeClr val="bg1"/>
                </a:solidFill>
                <a:latin typeface="Arial" panose="020B0604020202020204" pitchFamily="34" charset="0"/>
                <a:ea typeface="ＭＳ Ｐゴシック" panose="020B0600070205080204" pitchFamily="34" charset="-128"/>
              </a:defRPr>
            </a:lvl2pPr>
            <a:lvl3pPr marL="1143000" indent="-228600">
              <a:defRPr sz="2400">
                <a:solidFill>
                  <a:schemeClr val="bg1"/>
                </a:solidFill>
                <a:latin typeface="Arial" panose="020B0604020202020204" pitchFamily="34" charset="0"/>
                <a:ea typeface="ＭＳ Ｐゴシック" panose="020B0600070205080204" pitchFamily="34" charset="-128"/>
              </a:defRPr>
            </a:lvl3pPr>
            <a:lvl4pPr marL="1600200" indent="-228600">
              <a:defRPr sz="2400">
                <a:solidFill>
                  <a:schemeClr val="bg1"/>
                </a:solidFill>
                <a:latin typeface="Arial" panose="020B0604020202020204" pitchFamily="34" charset="0"/>
                <a:ea typeface="ＭＳ Ｐゴシック" panose="020B0600070205080204" pitchFamily="34" charset="-128"/>
              </a:defRPr>
            </a:lvl4pPr>
            <a:lvl5pPr marL="2057400" indent="-228600">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9pPr>
          </a:lstStyle>
          <a:p>
            <a:pPr eaLnBrk="1" hangingPunct="1">
              <a:lnSpc>
                <a:spcPct val="90000"/>
              </a:lnSpc>
            </a:pPr>
            <a:endParaRPr lang="en-US" altLang="en-US">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1C3C62E-F614-A049-8469-B55EA72279C2}"/>
              </a:ext>
            </a:extLst>
          </p:cNvPr>
          <p:cNvSpPr>
            <a:spLocks noGrp="1"/>
          </p:cNvSpPr>
          <p:nvPr>
            <p:ph type="title"/>
          </p:nvPr>
        </p:nvSpPr>
        <p:spPr/>
        <p:txBody>
          <a:bodyPr/>
          <a:lstStyle/>
          <a:p>
            <a:pPr eaLnBrk="1" hangingPunct="1"/>
            <a:r>
              <a:rPr lang="en-US" altLang="en-US">
                <a:ea typeface="ＭＳ Ｐゴシック" panose="020B0600070205080204" pitchFamily="34" charset="-128"/>
              </a:rPr>
              <a:t>#7 – Be Concise but Clear</a:t>
            </a:r>
          </a:p>
        </p:txBody>
      </p:sp>
      <p:sp>
        <p:nvSpPr>
          <p:cNvPr id="16387" name="Content Placeholder 2">
            <a:extLst>
              <a:ext uri="{FF2B5EF4-FFF2-40B4-BE49-F238E27FC236}">
                <a16:creationId xmlns:a16="http://schemas.microsoft.com/office/drawing/2014/main" id="{51E0C95D-B69A-5041-8CC3-AEEF3C89165E}"/>
              </a:ext>
            </a:extLst>
          </p:cNvPr>
          <p:cNvSpPr>
            <a:spLocks noGrp="1"/>
          </p:cNvSpPr>
          <p:nvPr>
            <p:ph idx="1"/>
          </p:nvPr>
        </p:nvSpPr>
        <p:spPr/>
        <p:txBody>
          <a:bodyPr/>
          <a:lstStyle/>
          <a:p>
            <a:pPr eaLnBrk="1" hangingPunct="1">
              <a:buFont typeface="Helvetica" charset="0"/>
              <a:buChar char="•"/>
              <a:defRPr/>
            </a:pPr>
            <a:r>
              <a:rPr lang="en-US" sz="2800">
                <a:cs typeface="+mn-cs"/>
              </a:rPr>
              <a:t>Use plain language</a:t>
            </a:r>
          </a:p>
          <a:p>
            <a:pPr marL="457200" lvl="1" indent="0" eaLnBrk="1" hangingPunct="1">
              <a:buFont typeface="Helvetica" charset="0"/>
              <a:buNone/>
              <a:defRPr/>
            </a:pPr>
            <a:r>
              <a:rPr lang="en-US" sz="2400"/>
              <a:t>Scientific reports are fairly straightforward, so avoid metaphors, similes, allusions, etc. </a:t>
            </a:r>
          </a:p>
          <a:p>
            <a:pPr lvl="2" eaLnBrk="1" hangingPunct="1">
              <a:buFont typeface="Helvetica" charset="0"/>
              <a:buChar char="•"/>
              <a:defRPr/>
            </a:pPr>
            <a:r>
              <a:rPr lang="en-US" sz="2000" b="1"/>
              <a:t>TRY:</a:t>
            </a:r>
            <a:r>
              <a:rPr lang="en-US" sz="2000"/>
              <a:t> The selections in round two were informed by my prior experience. </a:t>
            </a:r>
          </a:p>
          <a:p>
            <a:pPr lvl="2" eaLnBrk="1" hangingPunct="1">
              <a:buFont typeface="Helvetica" charset="0"/>
              <a:buChar char="•"/>
              <a:defRPr/>
            </a:pPr>
            <a:r>
              <a:rPr lang="en-US" sz="2000" b="1"/>
              <a:t>NOT:</a:t>
            </a:r>
            <a:r>
              <a:rPr lang="en-US" sz="2000"/>
              <a:t> Making selections was easy as pie. </a:t>
            </a:r>
          </a:p>
          <a:p>
            <a:pPr eaLnBrk="1" hangingPunct="1">
              <a:buFont typeface="Helvetica" charset="0"/>
              <a:buChar char="•"/>
              <a:defRPr/>
            </a:pPr>
            <a:endParaRPr lang="en-US">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D912BF0-3F56-4A48-9374-3B287B8B2390}"/>
              </a:ext>
            </a:extLst>
          </p:cNvPr>
          <p:cNvSpPr>
            <a:spLocks noGrp="1"/>
          </p:cNvSpPr>
          <p:nvPr>
            <p:ph type="title"/>
          </p:nvPr>
        </p:nvSpPr>
        <p:spPr>
          <a:xfrm>
            <a:off x="0" y="-61913"/>
            <a:ext cx="9144000" cy="1190626"/>
          </a:xfrm>
        </p:spPr>
        <p:txBody>
          <a:bodyPr/>
          <a:lstStyle/>
          <a:p>
            <a:pPr eaLnBrk="1" hangingPunct="1">
              <a:buFont typeface="Arial Black" charset="0"/>
              <a:buNone/>
              <a:defRPr/>
            </a:pPr>
            <a:r>
              <a:rPr lang="en-US">
                <a:cs typeface="+mj-cs"/>
              </a:rPr>
              <a:t>#6 - Begin with Consistent Subjects </a:t>
            </a:r>
          </a:p>
        </p:txBody>
      </p:sp>
      <p:sp>
        <p:nvSpPr>
          <p:cNvPr id="16387" name="Content Placeholder 2">
            <a:extLst>
              <a:ext uri="{FF2B5EF4-FFF2-40B4-BE49-F238E27FC236}">
                <a16:creationId xmlns:a16="http://schemas.microsoft.com/office/drawing/2014/main" id="{CC5FE7B5-8995-E141-B461-630FAB6F322A}"/>
              </a:ext>
            </a:extLst>
          </p:cNvPr>
          <p:cNvSpPr>
            <a:spLocks noGrp="1"/>
          </p:cNvSpPr>
          <p:nvPr>
            <p:ph idx="1"/>
          </p:nvPr>
        </p:nvSpPr>
        <p:spPr/>
        <p:txBody>
          <a:bodyPr/>
          <a:lstStyle/>
          <a:p>
            <a:pPr marL="0" indent="0" eaLnBrk="1" hangingPunct="1">
              <a:buFont typeface="Helvetica" pitchFamily="2" charset="0"/>
              <a:buNone/>
            </a:pPr>
            <a:r>
              <a:rPr lang="en-US" altLang="en-US" sz="2800">
                <a:ea typeface="ＭＳ Ｐゴシック" panose="020B0600070205080204" pitchFamily="34" charset="-128"/>
              </a:rPr>
              <a:t>Topics are crucial for readers because readers depend on topics to focus their attention on particular ideas toward the beginning of sentences. Topics tell readers what a whole passage is "about." If readers feel that a sequence of topics is coherent, then they will feel they are moving through a paragraph from a cumulatively coherent point of view. But if throughout the paragraph readers feel that its topics shift randomly, then they have to begin each sentence out of context, from no coherent point of view. When that happens, readers feel dislocated, disoriented, and out of focus.</a:t>
            </a:r>
          </a:p>
          <a:p>
            <a:pPr marL="0" indent="0" eaLnBrk="1" hangingPunct="1"/>
            <a:endParaRPr lang="en-US" altLang="en-US">
              <a:ea typeface="ＭＳ Ｐゴシック" panose="020B0600070205080204"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BCBDA51C-F3E5-1F42-91B4-E42313EF8A1F}"/>
              </a:ext>
            </a:extLst>
          </p:cNvPr>
          <p:cNvSpPr>
            <a:spLocks noGrp="1"/>
          </p:cNvSpPr>
          <p:nvPr>
            <p:ph type="title"/>
          </p:nvPr>
        </p:nvSpPr>
        <p:spPr>
          <a:xfrm>
            <a:off x="0" y="-61913"/>
            <a:ext cx="9144000" cy="1190626"/>
          </a:xfrm>
        </p:spPr>
        <p:txBody>
          <a:bodyPr/>
          <a:lstStyle/>
          <a:p>
            <a:pPr eaLnBrk="1" hangingPunct="1"/>
            <a:r>
              <a:rPr lang="en-US" altLang="en-US">
                <a:ea typeface="ＭＳ Ｐゴシック" panose="020B0600070205080204" pitchFamily="34" charset="-128"/>
              </a:rPr>
              <a:t>#2 – Use Specific Verbs </a:t>
            </a:r>
          </a:p>
        </p:txBody>
      </p:sp>
      <p:sp>
        <p:nvSpPr>
          <p:cNvPr id="16387" name="Content Placeholder 2">
            <a:extLst>
              <a:ext uri="{FF2B5EF4-FFF2-40B4-BE49-F238E27FC236}">
                <a16:creationId xmlns:a16="http://schemas.microsoft.com/office/drawing/2014/main" id="{B1769325-C27C-804E-912A-BAC49B158378}"/>
              </a:ext>
            </a:extLst>
          </p:cNvPr>
          <p:cNvSpPr>
            <a:spLocks noGrp="1"/>
          </p:cNvSpPr>
          <p:nvPr>
            <p:ph idx="1"/>
          </p:nvPr>
        </p:nvSpPr>
        <p:spPr/>
        <p:txBody>
          <a:bodyPr/>
          <a:lstStyle/>
          <a:p>
            <a:pPr marL="0" indent="0" eaLnBrk="1" hangingPunct="1">
              <a:buFont typeface="Helvetica" pitchFamily="2" charset="0"/>
              <a:buNone/>
            </a:pPr>
            <a:r>
              <a:rPr lang="en-US" altLang="en-US" sz="2800">
                <a:ea typeface="ＭＳ Ｐゴシック" panose="020B0600070205080204" pitchFamily="34" charset="-128"/>
              </a:rPr>
              <a:t>Topics are crucial for readers because readers depend on topics to focus their attention on particular ideas toward the beginning of sentences. Topics tell readers what a whole passage is "about." If readers feel that a sequence of topics is coherent, then they will feel they are moving through a paragraph from a cumulatively coherent point of view. But if throughout the paragraph readers feel that its topics shift randomly, then they have to begin each sentence out of context, from no coherent point of view. When that happens, readers feel dislocated, disoriented, and out of focus.</a:t>
            </a:r>
          </a:p>
          <a:p>
            <a:pPr marL="0" indent="0" eaLnBrk="1" hangingPunct="1"/>
            <a:endParaRPr lang="en-US" altLang="en-US">
              <a:ea typeface="ＭＳ Ｐゴシック"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a:extLst>
              <a:ext uri="{FF2B5EF4-FFF2-40B4-BE49-F238E27FC236}">
                <a16:creationId xmlns:a16="http://schemas.microsoft.com/office/drawing/2014/main" id="{175DC0A0-FABB-2B4C-BE71-34FBFBB6B7EB}"/>
              </a:ext>
            </a:extLst>
          </p:cNvPr>
          <p:cNvSpPr>
            <a:spLocks noGrp="1" noChangeArrowheads="1"/>
          </p:cNvSpPr>
          <p:nvPr/>
        </p:nvSpPr>
        <p:spPr bwMode="auto">
          <a:xfrm>
            <a:off x="685800" y="76200"/>
            <a:ext cx="7772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400">
                <a:solidFill>
                  <a:schemeClr val="bg1"/>
                </a:solidFill>
                <a:latin typeface="Arial" panose="020B0604020202020204" pitchFamily="34" charset="0"/>
                <a:ea typeface="ＭＳ Ｐゴシック" panose="020B0600070205080204" pitchFamily="34" charset="-128"/>
              </a:defRPr>
            </a:lvl1pPr>
            <a:lvl2pPr marL="742950" indent="-285750">
              <a:defRPr sz="2400">
                <a:solidFill>
                  <a:schemeClr val="bg1"/>
                </a:solidFill>
                <a:latin typeface="Arial" panose="020B0604020202020204" pitchFamily="34" charset="0"/>
                <a:ea typeface="ＭＳ Ｐゴシック" panose="020B0600070205080204" pitchFamily="34" charset="-128"/>
              </a:defRPr>
            </a:lvl2pPr>
            <a:lvl3pPr marL="1143000" indent="-228600">
              <a:defRPr sz="2400">
                <a:solidFill>
                  <a:schemeClr val="bg1"/>
                </a:solidFill>
                <a:latin typeface="Arial" panose="020B0604020202020204" pitchFamily="34" charset="0"/>
                <a:ea typeface="ＭＳ Ｐゴシック" panose="020B0600070205080204" pitchFamily="34" charset="-128"/>
              </a:defRPr>
            </a:lvl3pPr>
            <a:lvl4pPr marL="1600200" indent="-228600">
              <a:defRPr sz="2400">
                <a:solidFill>
                  <a:schemeClr val="bg1"/>
                </a:solidFill>
                <a:latin typeface="Arial" panose="020B0604020202020204" pitchFamily="34" charset="0"/>
                <a:ea typeface="ＭＳ Ｐゴシック" panose="020B0600070205080204" pitchFamily="34" charset="-128"/>
              </a:defRPr>
            </a:lvl4pPr>
            <a:lvl5pPr marL="2057400" indent="-228600">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9pPr>
          </a:lstStyle>
          <a:p>
            <a:pPr algn="ctr">
              <a:lnSpc>
                <a:spcPct val="100000"/>
              </a:lnSpc>
              <a:buClrTx/>
              <a:buSzTx/>
              <a:buFontTx/>
              <a:buNone/>
            </a:pPr>
            <a:r>
              <a:rPr lang="en-US" altLang="en-US" sz="3200">
                <a:solidFill>
                  <a:schemeClr val="tx2"/>
                </a:solidFill>
                <a:latin typeface="Arial Black" panose="020B0604020202020204" pitchFamily="34" charset="0"/>
              </a:rPr>
              <a:t>Additional Resources</a:t>
            </a:r>
          </a:p>
        </p:txBody>
      </p:sp>
      <p:sp>
        <p:nvSpPr>
          <p:cNvPr id="31746" name="Rectangle 5">
            <a:extLst>
              <a:ext uri="{FF2B5EF4-FFF2-40B4-BE49-F238E27FC236}">
                <a16:creationId xmlns:a16="http://schemas.microsoft.com/office/drawing/2014/main" id="{0CE44C4C-FB48-0347-A3CB-008335960BD0}"/>
              </a:ext>
            </a:extLst>
          </p:cNvPr>
          <p:cNvSpPr>
            <a:spLocks noGrp="1" noChangeArrowheads="1"/>
          </p:cNvSpPr>
          <p:nvPr/>
        </p:nvSpPr>
        <p:spPr bwMode="auto">
          <a:xfrm>
            <a:off x="762000" y="1295400"/>
            <a:ext cx="8077200"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defRPr sz="2400">
                <a:solidFill>
                  <a:schemeClr val="bg1"/>
                </a:solidFill>
                <a:latin typeface="Arial" panose="020B0604020202020204" pitchFamily="34" charset="0"/>
                <a:ea typeface="ＭＳ Ｐゴシック" panose="020B0600070205080204" pitchFamily="34" charset="-128"/>
              </a:defRPr>
            </a:lvl1pPr>
            <a:lvl2pPr marL="742950" indent="-285750">
              <a:defRPr sz="2400">
                <a:solidFill>
                  <a:schemeClr val="bg1"/>
                </a:solidFill>
                <a:latin typeface="Arial" panose="020B0604020202020204" pitchFamily="34" charset="0"/>
                <a:ea typeface="ＭＳ Ｐゴシック" panose="020B0600070205080204" pitchFamily="34" charset="-128"/>
              </a:defRPr>
            </a:lvl2pPr>
            <a:lvl3pPr marL="1143000" indent="-228600">
              <a:defRPr sz="2400">
                <a:solidFill>
                  <a:schemeClr val="bg1"/>
                </a:solidFill>
                <a:latin typeface="Arial" panose="020B0604020202020204" pitchFamily="34" charset="0"/>
                <a:ea typeface="ＭＳ Ｐゴシック" panose="020B0600070205080204" pitchFamily="34" charset="-128"/>
              </a:defRPr>
            </a:lvl3pPr>
            <a:lvl4pPr marL="1600200" indent="-228600">
              <a:defRPr sz="2400">
                <a:solidFill>
                  <a:schemeClr val="bg1"/>
                </a:solidFill>
                <a:latin typeface="Arial" panose="020B0604020202020204" pitchFamily="34" charset="0"/>
                <a:ea typeface="ＭＳ Ｐゴシック" panose="020B0600070205080204" pitchFamily="34" charset="-128"/>
              </a:defRPr>
            </a:lvl4pPr>
            <a:lvl5pPr marL="2057400" indent="-228600">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9pPr>
          </a:lstStyle>
          <a:p>
            <a:pPr>
              <a:lnSpc>
                <a:spcPct val="100000"/>
              </a:lnSpc>
              <a:buClrTx/>
              <a:buSzTx/>
              <a:buFont typeface="Arial" panose="020B0604020202020204" pitchFamily="34" charset="0"/>
              <a:buChar char="•"/>
            </a:pPr>
            <a:r>
              <a:rPr lang="en-US" altLang="en-US" dirty="0">
                <a:solidFill>
                  <a:schemeClr val="tx1"/>
                </a:solidFill>
                <a:latin typeface="Helvetica" pitchFamily="2" charset="0"/>
              </a:rPr>
              <a:t>Visit the Purdue Online Writing Lab: http://</a:t>
            </a:r>
            <a:r>
              <a:rPr lang="en-US" altLang="en-US" dirty="0" err="1">
                <a:solidFill>
                  <a:schemeClr val="tx1"/>
                </a:solidFill>
                <a:latin typeface="Helvetica" pitchFamily="2" charset="0"/>
              </a:rPr>
              <a:t>owl.english.purdue.edu</a:t>
            </a:r>
            <a:br>
              <a:rPr lang="en-US" altLang="en-US" u="sng" dirty="0">
                <a:solidFill>
                  <a:schemeClr val="tx1"/>
                </a:solidFill>
                <a:latin typeface="Helvetica" pitchFamily="2" charset="0"/>
              </a:rPr>
            </a:br>
            <a:endParaRPr lang="en-US" altLang="en-US" dirty="0">
              <a:solidFill>
                <a:schemeClr val="tx1"/>
              </a:solidFill>
              <a:latin typeface="Helvetica" pitchFamily="2" charset="0"/>
            </a:endParaRPr>
          </a:p>
          <a:p>
            <a:pPr>
              <a:lnSpc>
                <a:spcPct val="100000"/>
              </a:lnSpc>
              <a:buClrTx/>
              <a:buSzTx/>
              <a:buFont typeface="Arial" panose="020B0604020202020204" pitchFamily="34" charset="0"/>
              <a:buChar char="•"/>
            </a:pPr>
            <a:r>
              <a:rPr lang="en-US" altLang="en-US" dirty="0">
                <a:solidFill>
                  <a:schemeClr val="tx1"/>
                </a:solidFill>
                <a:latin typeface="Helvetica" pitchFamily="2" charset="0"/>
              </a:rPr>
              <a:t>Email brief questions to the OWL Mail Tutors: </a:t>
            </a:r>
            <a:br>
              <a:rPr lang="en-US" altLang="en-US" dirty="0">
                <a:solidFill>
                  <a:schemeClr val="tx1"/>
                </a:solidFill>
                <a:latin typeface="Helvetica" pitchFamily="2" charset="0"/>
              </a:rPr>
            </a:br>
            <a:r>
              <a:rPr lang="en-US" altLang="en-US" dirty="0">
                <a:solidFill>
                  <a:schemeClr val="tx1"/>
                </a:solidFill>
                <a:latin typeface="Helvetica" pitchFamily="2" charset="0"/>
              </a:rPr>
              <a:t>http://</a:t>
            </a:r>
            <a:r>
              <a:rPr lang="en-US" altLang="en-US" dirty="0" err="1">
                <a:solidFill>
                  <a:schemeClr val="tx1"/>
                </a:solidFill>
                <a:latin typeface="Helvetica" pitchFamily="2" charset="0"/>
              </a:rPr>
              <a:t>owl.english.purdue.edu</a:t>
            </a:r>
            <a:r>
              <a:rPr lang="en-US" altLang="en-US" dirty="0">
                <a:solidFill>
                  <a:schemeClr val="tx1"/>
                </a:solidFill>
                <a:latin typeface="Helvetica" pitchFamily="2" charset="0"/>
              </a:rPr>
              <a:t>/contact/</a:t>
            </a:r>
            <a:r>
              <a:rPr lang="en-US" altLang="en-US" dirty="0" err="1">
                <a:solidFill>
                  <a:schemeClr val="tx1"/>
                </a:solidFill>
                <a:latin typeface="Helvetica" pitchFamily="2" charset="0"/>
              </a:rPr>
              <a:t>owlmailtutors</a:t>
            </a:r>
            <a:endParaRPr lang="en-US" altLang="en-US" dirty="0">
              <a:solidFill>
                <a:schemeClr val="tx1"/>
              </a:solidFill>
              <a:latin typeface="Helvetica" pitchFamily="2" charset="0"/>
            </a:endParaRPr>
          </a:p>
          <a:p>
            <a:pPr>
              <a:lnSpc>
                <a:spcPct val="100000"/>
              </a:lnSpc>
              <a:buClrTx/>
              <a:buSzTx/>
              <a:buFont typeface="Arial" panose="020B0604020202020204" pitchFamily="34" charset="0"/>
              <a:buChar char="•"/>
            </a:pPr>
            <a:endParaRPr lang="en-US" altLang="en-US" dirty="0">
              <a:solidFill>
                <a:schemeClr val="tx1"/>
              </a:solidFill>
              <a:latin typeface="Helvetica" pitchFamily="2" charset="0"/>
            </a:endParaRPr>
          </a:p>
          <a:p>
            <a:pPr>
              <a:lnSpc>
                <a:spcPct val="100000"/>
              </a:lnSpc>
              <a:buClrTx/>
              <a:buSzTx/>
              <a:buFont typeface="Arial" panose="020B0604020202020204" pitchFamily="34" charset="0"/>
              <a:buChar char="•"/>
            </a:pPr>
            <a:r>
              <a:rPr lang="en-US" altLang="en-US" dirty="0">
                <a:solidFill>
                  <a:schemeClr val="tx1"/>
                </a:solidFill>
                <a:latin typeface="Helvetica" pitchFamily="2" charset="0"/>
              </a:rPr>
              <a:t>Publication Manual of the American Psychological Association</a:t>
            </a:r>
          </a:p>
          <a:p>
            <a:pPr>
              <a:lnSpc>
                <a:spcPct val="100000"/>
              </a:lnSpc>
              <a:buClrTx/>
              <a:buSzTx/>
              <a:buFont typeface="Arial" panose="020B0604020202020204" pitchFamily="34" charset="0"/>
              <a:buChar char="•"/>
            </a:pPr>
            <a:endParaRPr lang="en-US" altLang="en-US" dirty="0">
              <a:solidFill>
                <a:schemeClr val="tx1"/>
              </a:solidFill>
              <a:latin typeface="Helvetica" pitchFamily="2" charset="0"/>
            </a:endParaRPr>
          </a:p>
          <a:p>
            <a:pPr>
              <a:lnSpc>
                <a:spcPct val="100000"/>
              </a:lnSpc>
              <a:buClrTx/>
              <a:buSzTx/>
              <a:buFont typeface="Arial" panose="020B0604020202020204" pitchFamily="34" charset="0"/>
              <a:buChar char="•"/>
            </a:pPr>
            <a:r>
              <a:rPr lang="en-US" altLang="en-US" dirty="0">
                <a:solidFill>
                  <a:schemeClr val="tx1"/>
                </a:solidFill>
              </a:rPr>
              <a:t>Scientific Writing Guide: </a:t>
            </a:r>
            <a:br>
              <a:rPr lang="en-US" altLang="en-US" dirty="0">
                <a:solidFill>
                  <a:schemeClr val="tx1"/>
                </a:solidFill>
              </a:rPr>
            </a:br>
            <a:r>
              <a:rPr lang="en-US" altLang="en-US" dirty="0">
                <a:solidFill>
                  <a:schemeClr val="tx1"/>
                </a:solidFill>
              </a:rPr>
              <a:t>https://</a:t>
            </a:r>
            <a:r>
              <a:rPr lang="en-US" altLang="en-US" dirty="0" err="1">
                <a:solidFill>
                  <a:schemeClr val="tx1"/>
                </a:solidFill>
              </a:rPr>
              <a:t>cbc.arizona.edu</a:t>
            </a:r>
            <a:r>
              <a:rPr lang="en-US" altLang="en-US" dirty="0">
                <a:solidFill>
                  <a:schemeClr val="tx1"/>
                </a:solidFill>
              </a:rPr>
              <a:t>/sites/</a:t>
            </a:r>
            <a:r>
              <a:rPr lang="en-US" altLang="en-US" dirty="0" err="1">
                <a:solidFill>
                  <a:schemeClr val="tx1"/>
                </a:solidFill>
              </a:rPr>
              <a:t>cbc.arizona.edu</a:t>
            </a:r>
            <a:r>
              <a:rPr lang="en-US" altLang="en-US" dirty="0">
                <a:solidFill>
                  <a:schemeClr val="tx1"/>
                </a:solidFill>
              </a:rPr>
              <a:t>/files/marc/Sci-</a:t>
            </a:r>
            <a:r>
              <a:rPr lang="en-US" altLang="en-US" dirty="0" err="1">
                <a:solidFill>
                  <a:schemeClr val="tx1"/>
                </a:solidFill>
              </a:rPr>
              <a:t>Writing.pdf</a:t>
            </a:r>
            <a:endParaRPr lang="en-US" altLang="en-US" dirty="0">
              <a:solidFill>
                <a:schemeClr val="tx1"/>
              </a:solidFill>
            </a:endParaRPr>
          </a:p>
          <a:p>
            <a:pPr>
              <a:lnSpc>
                <a:spcPct val="100000"/>
              </a:lnSpc>
              <a:buClrTx/>
              <a:buSzTx/>
              <a:buFont typeface="Arial" panose="020B0604020202020204" pitchFamily="34" charset="0"/>
              <a:buChar char="•"/>
            </a:pPr>
            <a:endParaRPr lang="en-US" altLang="en-US" dirty="0">
              <a:solidFill>
                <a:schemeClr val="tx1"/>
              </a:solidFill>
              <a:latin typeface="Helvetica" pitchFamily="2"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F9123CB3-A75B-3F45-B29C-63AF5013A610}"/>
              </a:ext>
            </a:extLst>
          </p:cNvPr>
          <p:cNvSpPr>
            <a:spLocks noGrp="1" noChangeArrowheads="1"/>
          </p:cNvSpPr>
          <p:nvPr>
            <p:ph type="title"/>
          </p:nvPr>
        </p:nvSpPr>
        <p:spPr>
          <a:xfrm>
            <a:off x="685800" y="2590800"/>
            <a:ext cx="7772400" cy="1143000"/>
          </a:xfrm>
        </p:spPr>
        <p:txBody>
          <a:bodyPr lIns="90000" tIns="46800" rIns="90000" bIns="46800"/>
          <a:lstStyle/>
          <a:p>
            <a:pPr eaLnBrk="1" hangingPunct="1">
              <a:buFont typeface="Arial Black"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000">
                <a:cs typeface="+mj-cs"/>
              </a:rPr>
              <a:t>The End</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0A0E4BD6-6075-9F4B-887F-47231A87A22C}"/>
              </a:ext>
            </a:extLst>
          </p:cNvPr>
          <p:cNvSpPr>
            <a:spLocks noGrp="1"/>
          </p:cNvSpPr>
          <p:nvPr>
            <p:ph type="title"/>
          </p:nvPr>
        </p:nvSpPr>
        <p:spPr/>
        <p:txBody>
          <a:bodyPr/>
          <a:lstStyle/>
          <a:p>
            <a:pPr eaLnBrk="1" hangingPunct="1">
              <a:buFont typeface="Arial Black" charset="0"/>
              <a:buNone/>
              <a:defRPr/>
            </a:pPr>
            <a:r>
              <a:rPr lang="en-US">
                <a:cs typeface="+mj-cs"/>
              </a:rPr>
              <a:t>Presentation Overview</a:t>
            </a:r>
          </a:p>
        </p:txBody>
      </p:sp>
      <p:sp>
        <p:nvSpPr>
          <p:cNvPr id="3" name="Content Placeholder 2">
            <a:extLst>
              <a:ext uri="{FF2B5EF4-FFF2-40B4-BE49-F238E27FC236}">
                <a16:creationId xmlns:a16="http://schemas.microsoft.com/office/drawing/2014/main" id="{C06074AB-38D4-6140-948C-FF807A8A4555}"/>
              </a:ext>
            </a:extLst>
          </p:cNvPr>
          <p:cNvSpPr>
            <a:spLocks noGrp="1"/>
          </p:cNvSpPr>
          <p:nvPr>
            <p:ph idx="1"/>
          </p:nvPr>
        </p:nvSpPr>
        <p:spPr/>
        <p:txBody>
          <a:bodyPr/>
          <a:lstStyle/>
          <a:p>
            <a:pPr eaLnBrk="1" hangingPunct="1">
              <a:buFont typeface="Helvetica" pitchFamily="1" charset="0"/>
              <a:buChar char="•"/>
              <a:defRPr/>
            </a:pPr>
            <a:r>
              <a:rPr lang="en-US" sz="2800" dirty="0">
                <a:ea typeface="+mn-ea"/>
                <a:cs typeface="+mn-cs"/>
              </a:rPr>
              <a:t>Genres and constraints </a:t>
            </a:r>
          </a:p>
          <a:p>
            <a:pPr marL="0" indent="0" eaLnBrk="1" hangingPunct="1">
              <a:buFont typeface="Helvetica" pitchFamily="1" charset="0"/>
              <a:buNone/>
              <a:defRPr/>
            </a:pPr>
            <a:endParaRPr lang="en-US" sz="2800" dirty="0">
              <a:ea typeface="+mn-ea"/>
              <a:cs typeface="+mn-cs"/>
            </a:endParaRPr>
          </a:p>
          <a:p>
            <a:pPr eaLnBrk="1" hangingPunct="1">
              <a:buFont typeface="Helvetica" pitchFamily="1" charset="0"/>
              <a:buChar char="•"/>
              <a:defRPr/>
            </a:pPr>
            <a:r>
              <a:rPr lang="en-US" sz="2800" dirty="0">
                <a:ea typeface="+mn-ea"/>
                <a:cs typeface="+mn-cs"/>
              </a:rPr>
              <a:t>Scientific style</a:t>
            </a:r>
            <a:endParaRPr lang="en-US" sz="2400" dirty="0">
              <a:ea typeface="+mn-ea"/>
              <a:cs typeface="+mn-cs"/>
            </a:endParaRPr>
          </a:p>
          <a:p>
            <a:pPr lvl="1" eaLnBrk="1" hangingPunct="1">
              <a:buFont typeface="Helvetica" pitchFamily="1" charset="0"/>
              <a:buChar char="–"/>
              <a:defRPr/>
            </a:pPr>
            <a:r>
              <a:rPr lang="en-US" sz="2400" dirty="0"/>
              <a:t>Document design </a:t>
            </a:r>
          </a:p>
          <a:p>
            <a:pPr lvl="1" eaLnBrk="1" hangingPunct="1">
              <a:buFont typeface="Helvetica" pitchFamily="1" charset="0"/>
              <a:buChar char="–"/>
              <a:defRPr/>
            </a:pPr>
            <a:r>
              <a:rPr lang="en-US" sz="2400" dirty="0"/>
              <a:t>Textual features</a:t>
            </a:r>
          </a:p>
          <a:p>
            <a:pPr marL="457200" lvl="1" indent="0" eaLnBrk="1" hangingPunct="1">
              <a:buFont typeface="Helvetica" pitchFamily="1" charset="0"/>
              <a:buNone/>
              <a:defRPr/>
            </a:pPr>
            <a:endParaRPr lang="en-US" sz="2400" dirty="0"/>
          </a:p>
          <a:p>
            <a:pPr eaLnBrk="1" hangingPunct="1">
              <a:buFont typeface="Helvetica" pitchFamily="1" charset="0"/>
              <a:buChar char="•"/>
              <a:defRPr/>
            </a:pPr>
            <a:r>
              <a:rPr lang="en-US" sz="2800" dirty="0">
                <a:ea typeface="+mn-ea"/>
                <a:cs typeface="+mn-cs"/>
              </a:rPr>
              <a:t>Writing and revision</a:t>
            </a:r>
            <a:endParaRPr lang="en-US" sz="2400" dirty="0">
              <a:ea typeface="+mn-ea"/>
              <a:cs typeface="+mn-cs"/>
            </a:endParaRPr>
          </a:p>
          <a:p>
            <a:pPr lvl="1" eaLnBrk="1" hangingPunct="1">
              <a:buFont typeface="Helvetica" pitchFamily="1" charset="0"/>
              <a:buChar char="–"/>
              <a:defRPr/>
            </a:pPr>
            <a:r>
              <a:rPr lang="en-US" sz="2400" dirty="0"/>
              <a:t>Principles </a:t>
            </a:r>
          </a:p>
          <a:p>
            <a:pPr lvl="1" eaLnBrk="1" hangingPunct="1">
              <a:buFont typeface="Helvetica" pitchFamily="1" charset="0"/>
              <a:buChar char="–"/>
              <a:defRPr/>
            </a:pPr>
            <a:r>
              <a:rPr lang="en-US" sz="2400" dirty="0"/>
              <a:t>An exercise </a:t>
            </a:r>
          </a:p>
          <a:p>
            <a:pPr lvl="1" eaLnBrk="1" hangingPunct="1">
              <a:buFont typeface="Helvetica" pitchFamily="1" charset="0"/>
              <a:buChar char="–"/>
              <a:defRPr/>
            </a:pPr>
            <a:endParaRPr lang="en-US" sz="2400" dirty="0"/>
          </a:p>
          <a:p>
            <a:pPr marL="0" indent="0" eaLnBrk="1" hangingPunct="1">
              <a:buFont typeface="Helvetica" pitchFamily="1" charset="0"/>
              <a:buNone/>
              <a:defRPr/>
            </a:pPr>
            <a:endParaRPr lang="en-US" dirty="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6CCF17F-D935-2B43-A6FB-AB2B2B856609}"/>
              </a:ext>
            </a:extLst>
          </p:cNvPr>
          <p:cNvSpPr>
            <a:spLocks noGrp="1"/>
          </p:cNvSpPr>
          <p:nvPr>
            <p:ph type="title"/>
          </p:nvPr>
        </p:nvSpPr>
        <p:spPr/>
        <p:txBody>
          <a:bodyPr/>
          <a:lstStyle/>
          <a:p>
            <a:pPr eaLnBrk="1" hangingPunct="1">
              <a:buFont typeface="Arial Black" charset="0"/>
              <a:buNone/>
              <a:defRPr/>
            </a:pPr>
            <a:r>
              <a:rPr lang="en-US">
                <a:cs typeface="+mj-cs"/>
              </a:rPr>
              <a:t>Genres and Constraints </a:t>
            </a:r>
          </a:p>
        </p:txBody>
      </p:sp>
      <p:sp>
        <p:nvSpPr>
          <p:cNvPr id="3" name="Content Placeholder 2">
            <a:extLst>
              <a:ext uri="{FF2B5EF4-FFF2-40B4-BE49-F238E27FC236}">
                <a16:creationId xmlns:a16="http://schemas.microsoft.com/office/drawing/2014/main" id="{660FB9B6-F8CD-1E46-B693-9C9918B5F2C8}"/>
              </a:ext>
            </a:extLst>
          </p:cNvPr>
          <p:cNvSpPr>
            <a:spLocks noGrp="1"/>
          </p:cNvSpPr>
          <p:nvPr>
            <p:ph idx="1"/>
          </p:nvPr>
        </p:nvSpPr>
        <p:spPr/>
        <p:txBody>
          <a:bodyPr/>
          <a:lstStyle/>
          <a:p>
            <a:pPr eaLnBrk="1" hangingPunct="1">
              <a:buFont typeface="Helvetica" pitchFamily="1" charset="0"/>
              <a:buChar char="•"/>
              <a:defRPr/>
            </a:pPr>
            <a:r>
              <a:rPr lang="en-US" sz="2800" dirty="0">
                <a:ea typeface="+mn-ea"/>
                <a:cs typeface="+mn-cs"/>
              </a:rPr>
              <a:t>Reports </a:t>
            </a:r>
          </a:p>
          <a:p>
            <a:pPr marL="0" indent="0" eaLnBrk="1" hangingPunct="1">
              <a:buFont typeface="Helvetica" pitchFamily="1" charset="0"/>
              <a:buNone/>
              <a:defRPr/>
            </a:pPr>
            <a:endParaRPr lang="en-US" sz="2800" dirty="0">
              <a:ea typeface="+mn-ea"/>
              <a:cs typeface="+mn-cs"/>
            </a:endParaRPr>
          </a:p>
          <a:p>
            <a:pPr eaLnBrk="1" hangingPunct="1">
              <a:buFont typeface="Helvetica" pitchFamily="1" charset="0"/>
              <a:buChar char="•"/>
              <a:defRPr/>
            </a:pPr>
            <a:r>
              <a:rPr lang="en-US" sz="2800" dirty="0">
                <a:ea typeface="+mn-ea"/>
                <a:cs typeface="+mn-cs"/>
              </a:rPr>
              <a:t>Proposals </a:t>
            </a:r>
          </a:p>
          <a:p>
            <a:pPr marL="0" indent="0" eaLnBrk="1" hangingPunct="1">
              <a:buFont typeface="Helvetica" pitchFamily="1" charset="0"/>
              <a:buNone/>
              <a:defRPr/>
            </a:pPr>
            <a:endParaRPr lang="en-US" sz="2800" dirty="0">
              <a:ea typeface="+mn-ea"/>
              <a:cs typeface="+mn-cs"/>
            </a:endParaRPr>
          </a:p>
          <a:p>
            <a:pPr eaLnBrk="1" hangingPunct="1">
              <a:buFont typeface="Helvetica" pitchFamily="1" charset="0"/>
              <a:buChar char="•"/>
              <a:defRPr/>
            </a:pPr>
            <a:r>
              <a:rPr lang="en-US" sz="2800" dirty="0">
                <a:ea typeface="+mn-ea"/>
                <a:cs typeface="+mn-cs"/>
              </a:rPr>
              <a:t>Other technical documents (abstracts, etc.)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1E6E96-4026-DC48-A07F-052B0F6C31FF}"/>
              </a:ext>
            </a:extLst>
          </p:cNvPr>
          <p:cNvSpPr>
            <a:spLocks noGrp="1"/>
          </p:cNvSpPr>
          <p:nvPr>
            <p:ph type="title"/>
          </p:nvPr>
        </p:nvSpPr>
        <p:spPr/>
        <p:txBody>
          <a:bodyPr/>
          <a:lstStyle/>
          <a:p>
            <a:pPr eaLnBrk="1" hangingPunct="1">
              <a:buFont typeface="Arial Black" charset="0"/>
              <a:buNone/>
              <a:defRPr/>
            </a:pPr>
            <a:r>
              <a:rPr lang="en-US" dirty="0">
                <a:cs typeface="+mj-cs"/>
              </a:rPr>
              <a:t>What is Style?</a:t>
            </a:r>
          </a:p>
        </p:txBody>
      </p:sp>
      <p:sp>
        <p:nvSpPr>
          <p:cNvPr id="3" name="Content Placeholder 2">
            <a:extLst>
              <a:ext uri="{FF2B5EF4-FFF2-40B4-BE49-F238E27FC236}">
                <a16:creationId xmlns:a16="http://schemas.microsoft.com/office/drawing/2014/main" id="{55D3B76A-EB68-D141-9CD4-78D94033B767}"/>
              </a:ext>
            </a:extLst>
          </p:cNvPr>
          <p:cNvSpPr>
            <a:spLocks noGrp="1"/>
          </p:cNvSpPr>
          <p:nvPr>
            <p:ph idx="1"/>
          </p:nvPr>
        </p:nvSpPr>
        <p:spPr/>
        <p:txBody>
          <a:bodyPr/>
          <a:lstStyle/>
          <a:p>
            <a:pPr eaLnBrk="1" hangingPunct="1">
              <a:buFont typeface="Helvetica" pitchFamily="1" charset="0"/>
              <a:buChar char="•"/>
              <a:defRPr/>
            </a:pPr>
            <a:r>
              <a:rPr lang="en-US" sz="2800" dirty="0">
                <a:ea typeface="+mn-ea"/>
                <a:cs typeface="+mn-cs"/>
              </a:rPr>
              <a:t>Document design</a:t>
            </a:r>
          </a:p>
          <a:p>
            <a:pPr lvl="1" eaLnBrk="1" hangingPunct="1">
              <a:buFont typeface="Helvetica" pitchFamily="1" charset="0"/>
              <a:buChar char="–"/>
              <a:defRPr/>
            </a:pPr>
            <a:r>
              <a:rPr lang="en-US" sz="2400" dirty="0"/>
              <a:t>Formatting standards</a:t>
            </a:r>
          </a:p>
          <a:p>
            <a:pPr eaLnBrk="1" hangingPunct="1">
              <a:buFont typeface="Helvetica" pitchFamily="1" charset="0"/>
              <a:buChar char="•"/>
              <a:defRPr/>
            </a:pPr>
            <a:r>
              <a:rPr lang="en-US" sz="2800" dirty="0">
                <a:ea typeface="+mn-ea"/>
                <a:cs typeface="+mn-cs"/>
              </a:rPr>
              <a:t>Rules or guidelines</a:t>
            </a:r>
          </a:p>
          <a:p>
            <a:pPr lvl="1" eaLnBrk="1" hangingPunct="1">
              <a:buFont typeface="Helvetica" pitchFamily="1" charset="0"/>
              <a:buChar char="–"/>
              <a:defRPr/>
            </a:pPr>
            <a:r>
              <a:rPr lang="en-US" sz="2400" dirty="0"/>
              <a:t>Writing principles</a:t>
            </a:r>
          </a:p>
          <a:p>
            <a:pPr marL="457200" lvl="1" indent="0" eaLnBrk="1" hangingPunct="1">
              <a:buFont typeface="Helvetica" pitchFamily="1" charset="0"/>
              <a:buNone/>
              <a:defRPr/>
            </a:pPr>
            <a:endParaRPr lang="en-US" sz="2400" dirty="0"/>
          </a:p>
          <a:p>
            <a:pPr eaLnBrk="1" hangingPunct="1">
              <a:buFont typeface="Helvetica" pitchFamily="1" charset="0"/>
              <a:buChar char="•"/>
              <a:defRPr/>
            </a:pPr>
            <a:endParaRPr lang="en-US" dirty="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AEDA32B-16B8-5E4A-A391-55C4A61F4348}"/>
              </a:ext>
            </a:extLst>
          </p:cNvPr>
          <p:cNvSpPr>
            <a:spLocks noGrp="1"/>
          </p:cNvSpPr>
          <p:nvPr>
            <p:ph type="title"/>
          </p:nvPr>
        </p:nvSpPr>
        <p:spPr/>
        <p:txBody>
          <a:bodyPr/>
          <a:lstStyle/>
          <a:p>
            <a:pPr eaLnBrk="1" hangingPunct="1">
              <a:buFont typeface="Arial Black" charset="0"/>
              <a:buNone/>
              <a:defRPr/>
            </a:pPr>
            <a:r>
              <a:rPr lang="en-US" dirty="0">
                <a:cs typeface="+mj-cs"/>
              </a:rPr>
              <a:t>Disciplinary Differences</a:t>
            </a:r>
          </a:p>
        </p:txBody>
      </p:sp>
      <p:sp>
        <p:nvSpPr>
          <p:cNvPr id="3" name="Content Placeholder 2">
            <a:extLst>
              <a:ext uri="{FF2B5EF4-FFF2-40B4-BE49-F238E27FC236}">
                <a16:creationId xmlns:a16="http://schemas.microsoft.com/office/drawing/2014/main" id="{58917B29-EDAA-734D-8DA9-8131CB51CF32}"/>
              </a:ext>
            </a:extLst>
          </p:cNvPr>
          <p:cNvSpPr>
            <a:spLocks noGrp="1"/>
          </p:cNvSpPr>
          <p:nvPr>
            <p:ph idx="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numCol="2"/>
          <a:lstStyle/>
          <a:p>
            <a:pPr marL="406400" lvl="1" indent="0" eaLnBrk="1" hangingPunct="1">
              <a:buFont typeface="Helvetica" pitchFamily="1" charset="0"/>
              <a:buNone/>
              <a:defRPr/>
            </a:pPr>
            <a:r>
              <a:rPr lang="en-US" sz="1800" dirty="0"/>
              <a:t>Best Practices in the Humanities:</a:t>
            </a:r>
          </a:p>
          <a:p>
            <a:pPr lvl="1" eaLnBrk="1" hangingPunct="1">
              <a:buFont typeface="Helvetica" charset="0"/>
              <a:buChar char="–"/>
              <a:defRPr/>
            </a:pPr>
            <a:r>
              <a:rPr lang="en-US" sz="1800" dirty="0"/>
              <a:t>Flexible conventions for structure depending on the task; transitions, rather than headings, are commonly used to demarcate major sections of writing</a:t>
            </a:r>
          </a:p>
          <a:p>
            <a:pPr lvl="1" eaLnBrk="1" hangingPunct="1">
              <a:buFont typeface="Helvetica" charset="0"/>
              <a:buChar char="–"/>
              <a:defRPr/>
            </a:pPr>
            <a:r>
              <a:rPr lang="en-US" sz="1800" dirty="0"/>
              <a:t>Reliance of text rather than visual elements to convey main ideas</a:t>
            </a:r>
          </a:p>
          <a:p>
            <a:pPr lvl="1" eaLnBrk="1" hangingPunct="1">
              <a:buFont typeface="Helvetica" charset="0"/>
              <a:buChar char="–"/>
              <a:defRPr/>
            </a:pPr>
            <a:r>
              <a:rPr lang="en-US" sz="1800" dirty="0"/>
              <a:t>Transitions generally signify changes in or two emphasize particular aspects of the author’s position (“therefore,” “furthermore,” in any case”)</a:t>
            </a:r>
          </a:p>
          <a:p>
            <a:pPr lvl="1" eaLnBrk="1" hangingPunct="1">
              <a:buFont typeface="Helvetica" charset="0"/>
              <a:buChar char="–"/>
              <a:defRPr/>
            </a:pPr>
            <a:r>
              <a:rPr lang="en-US" sz="1800" dirty="0"/>
              <a:t>Use MLA or other appropriate humanities styles to cite sources</a:t>
            </a:r>
          </a:p>
          <a:p>
            <a:pPr marL="457200" lvl="1" indent="0" eaLnBrk="1" hangingPunct="1">
              <a:buFont typeface="Helvetica" pitchFamily="1" charset="0"/>
              <a:buNone/>
              <a:defRPr/>
            </a:pPr>
            <a:br>
              <a:rPr lang="en-US" sz="1800" dirty="0"/>
            </a:br>
            <a:r>
              <a:rPr lang="en-US" sz="1800" dirty="0"/>
              <a:t>Best Practices in the Sciences:</a:t>
            </a:r>
          </a:p>
          <a:p>
            <a:pPr lvl="1" eaLnBrk="1" hangingPunct="1">
              <a:buFont typeface="Helvetica" charset="0"/>
              <a:buChar char="–"/>
              <a:defRPr/>
            </a:pPr>
            <a:r>
              <a:rPr lang="en-US" sz="1800" dirty="0"/>
              <a:t>Strict adherence to structural genre conventions, such as the abstract, introduction, methods, results, references</a:t>
            </a:r>
          </a:p>
          <a:p>
            <a:pPr lvl="1" eaLnBrk="1" hangingPunct="1">
              <a:buFont typeface="Helvetica" charset="0"/>
              <a:buChar char="–"/>
              <a:defRPr/>
            </a:pPr>
            <a:r>
              <a:rPr lang="en-US" sz="1800" dirty="0"/>
              <a:t>Use multiple visual elements, such as charts or graphs, to demonstrate important concepts</a:t>
            </a:r>
          </a:p>
          <a:p>
            <a:pPr lvl="1" eaLnBrk="1" hangingPunct="1">
              <a:buFont typeface="Helvetica" charset="0"/>
              <a:buChar char="–"/>
              <a:defRPr/>
            </a:pPr>
            <a:r>
              <a:rPr lang="en-US" sz="1800" dirty="0"/>
              <a:t>Clear procedural transitions that signal particular steps in an experiment (e.g., first, second, third)</a:t>
            </a:r>
          </a:p>
          <a:p>
            <a:pPr lvl="1" eaLnBrk="1" hangingPunct="1">
              <a:buFont typeface="Helvetica" charset="0"/>
              <a:buChar char="–"/>
              <a:defRPr/>
            </a:pPr>
            <a:r>
              <a:rPr lang="en-US" sz="1800" dirty="0"/>
              <a:t>Use of a discipline-appropriate scientific style of citation</a:t>
            </a:r>
          </a:p>
          <a:p>
            <a:pPr eaLnBrk="1" hangingPunct="1">
              <a:buFont typeface="Helvetica" pitchFamily="1" charset="0"/>
              <a:buChar char="•"/>
              <a:defRPr/>
            </a:pPr>
            <a:endParaRPr lang="en-US" sz="1800" dirty="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8397ECC-9DB7-F148-B393-D6265E63513C}"/>
              </a:ext>
            </a:extLst>
          </p:cNvPr>
          <p:cNvSpPr>
            <a:spLocks noGrp="1"/>
          </p:cNvSpPr>
          <p:nvPr>
            <p:ph type="title"/>
          </p:nvPr>
        </p:nvSpPr>
        <p:spPr/>
        <p:txBody>
          <a:bodyPr/>
          <a:lstStyle/>
          <a:p>
            <a:pPr eaLnBrk="1" hangingPunct="1">
              <a:buFont typeface="Arial Black" charset="0"/>
              <a:buNone/>
              <a:defRPr/>
            </a:pPr>
            <a:r>
              <a:rPr lang="en-US">
                <a:cs typeface="+mj-cs"/>
              </a:rPr>
              <a:t>Document Design</a:t>
            </a:r>
          </a:p>
        </p:txBody>
      </p:sp>
      <p:sp>
        <p:nvSpPr>
          <p:cNvPr id="8195" name="Content Placeholder 2">
            <a:extLst>
              <a:ext uri="{FF2B5EF4-FFF2-40B4-BE49-F238E27FC236}">
                <a16:creationId xmlns:a16="http://schemas.microsoft.com/office/drawing/2014/main" id="{56B7FE9D-983D-C64D-8E0A-F44807B8F0C7}"/>
              </a:ext>
            </a:extLst>
          </p:cNvPr>
          <p:cNvSpPr>
            <a:spLocks noGrp="1"/>
          </p:cNvSpPr>
          <p:nvPr>
            <p:ph idx="1"/>
          </p:nvPr>
        </p:nvSpPr>
        <p:spPr/>
        <p:txBody>
          <a:bodyPr/>
          <a:lstStyle/>
          <a:p>
            <a:pPr eaLnBrk="1" hangingPunct="1">
              <a:buFont typeface="Helvetica" charset="0"/>
              <a:buChar char="•"/>
              <a:defRPr/>
            </a:pPr>
            <a:r>
              <a:rPr lang="en-US" sz="2800">
                <a:cs typeface="+mn-cs"/>
              </a:rPr>
              <a:t>Headers</a:t>
            </a:r>
          </a:p>
          <a:p>
            <a:pPr lvl="1" eaLnBrk="1" hangingPunct="1">
              <a:buFont typeface="Helvetica" charset="0"/>
              <a:buChar char="–"/>
              <a:defRPr/>
            </a:pPr>
            <a:r>
              <a:rPr lang="en-US" sz="2400"/>
              <a:t>Use distinguishable features (e.g., bold, all caps, larger font, etc.)</a:t>
            </a:r>
          </a:p>
          <a:p>
            <a:pPr eaLnBrk="1" hangingPunct="1">
              <a:buFont typeface="Helvetica" charset="0"/>
              <a:buChar char="•"/>
              <a:defRPr/>
            </a:pPr>
            <a:r>
              <a:rPr lang="en-US" sz="2800">
                <a:cs typeface="+mn-cs"/>
              </a:rPr>
              <a:t>Spacing between sections</a:t>
            </a:r>
          </a:p>
          <a:p>
            <a:pPr lvl="1" eaLnBrk="1" hangingPunct="1">
              <a:buFont typeface="Helvetica" charset="0"/>
              <a:buChar char="–"/>
              <a:defRPr/>
            </a:pPr>
            <a:r>
              <a:rPr lang="en-US" sz="2400"/>
              <a:t>Should be consistent</a:t>
            </a:r>
          </a:p>
          <a:p>
            <a:pPr eaLnBrk="1" hangingPunct="1">
              <a:buFont typeface="Helvetica" charset="0"/>
              <a:buChar char="•"/>
              <a:defRPr/>
            </a:pPr>
            <a:r>
              <a:rPr lang="en-US" sz="2800">
                <a:cs typeface="+mn-cs"/>
              </a:rPr>
              <a:t>Each textual unit should use the same font and size</a:t>
            </a:r>
          </a:p>
          <a:p>
            <a:pPr lvl="1" eaLnBrk="1" hangingPunct="1">
              <a:buFont typeface="Helvetica" charset="0"/>
              <a:buChar char="–"/>
              <a:defRPr/>
            </a:pPr>
            <a:r>
              <a:rPr lang="en-US" sz="2400"/>
              <a:t>Headers should all be the same font and size</a:t>
            </a:r>
          </a:p>
          <a:p>
            <a:pPr lvl="1" eaLnBrk="1" hangingPunct="1">
              <a:buFont typeface="Helvetica" charset="0"/>
              <a:buChar char="–"/>
              <a:defRPr/>
            </a:pPr>
            <a:r>
              <a:rPr lang="en-US" sz="2400"/>
              <a:t>Body text should all be the same font and size</a:t>
            </a:r>
          </a:p>
          <a:p>
            <a:pPr lvl="2" eaLnBrk="1" hangingPunct="1">
              <a:buFont typeface="Helvetica" charset="0"/>
              <a:buChar char="•"/>
              <a:defRPr/>
            </a:pPr>
            <a:r>
              <a:rPr lang="en-US" sz="2000"/>
              <a:t>These sections may differ from one another</a:t>
            </a:r>
          </a:p>
          <a:p>
            <a:pPr eaLnBrk="1" hangingPunct="1">
              <a:buFont typeface="Helvetica" charset="0"/>
              <a:buChar char="•"/>
              <a:defRPr/>
            </a:pPr>
            <a:endParaRPr lang="en-US">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3A43702-5204-A64E-9261-EDA24D211002}"/>
              </a:ext>
            </a:extLst>
          </p:cNvPr>
          <p:cNvSpPr>
            <a:spLocks noGrp="1"/>
          </p:cNvSpPr>
          <p:nvPr>
            <p:ph type="title"/>
          </p:nvPr>
        </p:nvSpPr>
        <p:spPr/>
        <p:txBody>
          <a:bodyPr/>
          <a:lstStyle/>
          <a:p>
            <a:pPr eaLnBrk="1" hangingPunct="1">
              <a:buFont typeface="Arial Black" charset="0"/>
              <a:buNone/>
              <a:defRPr/>
            </a:pPr>
            <a:r>
              <a:rPr lang="en-US">
                <a:cs typeface="+mj-cs"/>
              </a:rPr>
              <a:t>Document Design</a:t>
            </a:r>
          </a:p>
        </p:txBody>
      </p:sp>
      <p:sp>
        <p:nvSpPr>
          <p:cNvPr id="9219" name="Content Placeholder 2">
            <a:extLst>
              <a:ext uri="{FF2B5EF4-FFF2-40B4-BE49-F238E27FC236}">
                <a16:creationId xmlns:a16="http://schemas.microsoft.com/office/drawing/2014/main" id="{A41AA0B2-B64A-1C48-B844-48B3E39B9887}"/>
              </a:ext>
            </a:extLst>
          </p:cNvPr>
          <p:cNvSpPr>
            <a:spLocks noGrp="1"/>
          </p:cNvSpPr>
          <p:nvPr>
            <p:ph idx="1"/>
          </p:nvPr>
        </p:nvSpPr>
        <p:spPr/>
        <p:txBody>
          <a:bodyPr/>
          <a:lstStyle/>
          <a:p>
            <a:pPr eaLnBrk="1" hangingPunct="1">
              <a:buFont typeface="Helvetica" charset="0"/>
              <a:buChar char="•"/>
              <a:defRPr/>
            </a:pPr>
            <a:r>
              <a:rPr lang="en-US" sz="2800" dirty="0">
                <a:cs typeface="+mn-cs"/>
              </a:rPr>
              <a:t>Tables and charts should be</a:t>
            </a:r>
          </a:p>
          <a:p>
            <a:pPr lvl="1" eaLnBrk="1" hangingPunct="1">
              <a:buFont typeface="Helvetica" charset="0"/>
              <a:buChar char="–"/>
              <a:defRPr/>
            </a:pPr>
            <a:r>
              <a:rPr lang="en-US" sz="2400" dirty="0"/>
              <a:t>All the same size</a:t>
            </a:r>
          </a:p>
          <a:p>
            <a:pPr lvl="1" eaLnBrk="1" hangingPunct="1">
              <a:buFont typeface="Helvetica" charset="0"/>
              <a:buChar char="–"/>
              <a:defRPr/>
            </a:pPr>
            <a:r>
              <a:rPr lang="en-US" sz="2400" dirty="0"/>
              <a:t>Labeled consistently</a:t>
            </a:r>
          </a:p>
          <a:p>
            <a:pPr lvl="1" eaLnBrk="1" hangingPunct="1">
              <a:buFont typeface="Helvetica" charset="0"/>
              <a:buChar char="–"/>
              <a:defRPr/>
            </a:pPr>
            <a:r>
              <a:rPr lang="en-US" sz="2400" dirty="0"/>
              <a:t>Scaled appropriately</a:t>
            </a:r>
          </a:p>
          <a:p>
            <a:pPr lvl="1" eaLnBrk="1" hangingPunct="1">
              <a:buFont typeface="Helvetica" charset="0"/>
              <a:buChar char="–"/>
              <a:defRPr/>
            </a:pPr>
            <a:r>
              <a:rPr lang="en-US" sz="2400" dirty="0"/>
              <a:t>Embedded in text or located in an appendix </a:t>
            </a:r>
          </a:p>
          <a:p>
            <a:pPr lvl="1" eaLnBrk="1" hangingPunct="1">
              <a:buFont typeface="Helvetica" charset="0"/>
              <a:buChar char="–"/>
              <a:defRPr/>
            </a:pPr>
            <a:r>
              <a:rPr lang="en-US" sz="2400" dirty="0"/>
              <a:t>Placed immediately after the paragraph that first refers to it</a:t>
            </a:r>
          </a:p>
          <a:p>
            <a:pPr lvl="1" eaLnBrk="1" hangingPunct="1">
              <a:buFont typeface="Helvetica" charset="0"/>
              <a:buChar char="–"/>
              <a:defRPr/>
            </a:pPr>
            <a:r>
              <a:rPr lang="en-US" sz="2400" dirty="0"/>
              <a:t>Referred to in text</a:t>
            </a:r>
          </a:p>
          <a:p>
            <a:pPr eaLnBrk="1" hangingPunct="1">
              <a:buFont typeface="Helvetica" charset="0"/>
              <a:buChar char="•"/>
              <a:defRPr/>
            </a:pPr>
            <a:endParaRPr lang="en-US" dirty="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E820B54-1981-7043-B203-3115FAD75F31}"/>
              </a:ext>
            </a:extLst>
          </p:cNvPr>
          <p:cNvSpPr>
            <a:spLocks noGrp="1"/>
          </p:cNvSpPr>
          <p:nvPr>
            <p:ph type="title"/>
          </p:nvPr>
        </p:nvSpPr>
        <p:spPr/>
        <p:txBody>
          <a:bodyPr/>
          <a:lstStyle/>
          <a:p>
            <a:pPr eaLnBrk="1" hangingPunct="1">
              <a:buFont typeface="Arial Black" charset="0"/>
              <a:buNone/>
              <a:defRPr/>
            </a:pPr>
            <a:r>
              <a:rPr lang="en-US">
                <a:cs typeface="+mj-cs"/>
              </a:rPr>
              <a:t>Simple Table</a:t>
            </a:r>
          </a:p>
        </p:txBody>
      </p:sp>
      <p:pic>
        <p:nvPicPr>
          <p:cNvPr id="10243" name="Picture 2">
            <a:extLst>
              <a:ext uri="{FF2B5EF4-FFF2-40B4-BE49-F238E27FC236}">
                <a16:creationId xmlns:a16="http://schemas.microsoft.com/office/drawing/2014/main" id="{2A525113-B1DC-A145-B998-8703B68AA87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1500188"/>
            <a:ext cx="8075613" cy="4541837"/>
          </a:xfrm>
          <a:extLst>
            <a:ext uri="{909E8E84-426E-40dd-AFC4-6F175D3DCCD1}">
              <a14:hiddenFill xmlns:a14="http://schemas.microsoft.com/office/drawing/2010/main" xmlns="">
                <a:solidFill>
                  <a:srgbClr val="00B8FF"/>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5363" name="TextBox 3">
            <a:extLst>
              <a:ext uri="{FF2B5EF4-FFF2-40B4-BE49-F238E27FC236}">
                <a16:creationId xmlns:a16="http://schemas.microsoft.com/office/drawing/2014/main" id="{C48A548C-AC6D-524A-BDD8-4788EE922D60}"/>
              </a:ext>
            </a:extLst>
          </p:cNvPr>
          <p:cNvSpPr txBox="1">
            <a:spLocks noChangeArrowheads="1"/>
          </p:cNvSpPr>
          <p:nvPr/>
        </p:nvSpPr>
        <p:spPr bwMode="auto">
          <a:xfrm>
            <a:off x="720725" y="6164263"/>
            <a:ext cx="7467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bg1"/>
                </a:solidFill>
                <a:latin typeface="Arial" panose="020B0604020202020204" pitchFamily="34" charset="0"/>
                <a:ea typeface="ＭＳ Ｐゴシック" panose="020B0600070205080204" pitchFamily="34" charset="-128"/>
              </a:defRPr>
            </a:lvl1pPr>
            <a:lvl2pPr marL="742950" indent="-285750">
              <a:defRPr sz="2400">
                <a:solidFill>
                  <a:schemeClr val="bg1"/>
                </a:solidFill>
                <a:latin typeface="Arial" panose="020B0604020202020204" pitchFamily="34" charset="0"/>
                <a:ea typeface="ＭＳ Ｐゴシック" panose="020B0600070205080204" pitchFamily="34" charset="-128"/>
              </a:defRPr>
            </a:lvl2pPr>
            <a:lvl3pPr marL="1143000" indent="-228600">
              <a:defRPr sz="2400">
                <a:solidFill>
                  <a:schemeClr val="bg1"/>
                </a:solidFill>
                <a:latin typeface="Arial" panose="020B0604020202020204" pitchFamily="34" charset="0"/>
                <a:ea typeface="ＭＳ Ｐゴシック" panose="020B0600070205080204" pitchFamily="34" charset="-128"/>
              </a:defRPr>
            </a:lvl3pPr>
            <a:lvl4pPr marL="1600200" indent="-228600">
              <a:defRPr sz="2400">
                <a:solidFill>
                  <a:schemeClr val="bg1"/>
                </a:solidFill>
                <a:latin typeface="Arial" panose="020B0604020202020204" pitchFamily="34" charset="0"/>
                <a:ea typeface="ＭＳ Ｐゴシック" panose="020B0600070205080204" pitchFamily="34" charset="-128"/>
              </a:defRPr>
            </a:lvl4pPr>
            <a:lvl5pPr marL="2057400" indent="-228600">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9pPr>
          </a:lstStyle>
          <a:p>
            <a:r>
              <a:rPr lang="en-US" altLang="en-US" sz="1600">
                <a:solidFill>
                  <a:schemeClr val="tx1"/>
                </a:solidFill>
              </a:rPr>
              <a:t>* Sample from p. 16 &lt;http://www.biochem.arizona.edu/marc/Sci-Writing.pdf&gt;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D53BDE7-64F3-BF4A-B11C-963DD7960072}"/>
              </a:ext>
            </a:extLst>
          </p:cNvPr>
          <p:cNvSpPr>
            <a:spLocks noGrp="1"/>
          </p:cNvSpPr>
          <p:nvPr>
            <p:ph type="title"/>
          </p:nvPr>
        </p:nvSpPr>
        <p:spPr/>
        <p:txBody>
          <a:bodyPr/>
          <a:lstStyle/>
          <a:p>
            <a:pPr eaLnBrk="1" hangingPunct="1">
              <a:buFont typeface="Arial Black" charset="0"/>
              <a:buNone/>
              <a:defRPr/>
            </a:pPr>
            <a:r>
              <a:rPr lang="en-US">
                <a:cs typeface="+mj-cs"/>
              </a:rPr>
              <a:t>Complex Table</a:t>
            </a:r>
          </a:p>
        </p:txBody>
      </p:sp>
      <p:sp>
        <p:nvSpPr>
          <p:cNvPr id="16386" name="TextBox 3">
            <a:extLst>
              <a:ext uri="{FF2B5EF4-FFF2-40B4-BE49-F238E27FC236}">
                <a16:creationId xmlns:a16="http://schemas.microsoft.com/office/drawing/2014/main" id="{A6376D99-8D65-1D46-9678-3A191C6493B0}"/>
              </a:ext>
            </a:extLst>
          </p:cNvPr>
          <p:cNvSpPr txBox="1">
            <a:spLocks noChangeArrowheads="1"/>
          </p:cNvSpPr>
          <p:nvPr/>
        </p:nvSpPr>
        <p:spPr bwMode="auto">
          <a:xfrm>
            <a:off x="720725" y="6164263"/>
            <a:ext cx="7467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bg1"/>
                </a:solidFill>
                <a:latin typeface="Arial" panose="020B0604020202020204" pitchFamily="34" charset="0"/>
                <a:ea typeface="ＭＳ Ｐゴシック" panose="020B0600070205080204" pitchFamily="34" charset="-128"/>
              </a:defRPr>
            </a:lvl1pPr>
            <a:lvl2pPr marL="742950" indent="-285750">
              <a:defRPr sz="2400">
                <a:solidFill>
                  <a:schemeClr val="bg1"/>
                </a:solidFill>
                <a:latin typeface="Arial" panose="020B0604020202020204" pitchFamily="34" charset="0"/>
                <a:ea typeface="ＭＳ Ｐゴシック" panose="020B0600070205080204" pitchFamily="34" charset="-128"/>
              </a:defRPr>
            </a:lvl2pPr>
            <a:lvl3pPr marL="1143000" indent="-228600">
              <a:defRPr sz="2400">
                <a:solidFill>
                  <a:schemeClr val="bg1"/>
                </a:solidFill>
                <a:latin typeface="Arial" panose="020B0604020202020204" pitchFamily="34" charset="0"/>
                <a:ea typeface="ＭＳ Ｐゴシック" panose="020B0600070205080204" pitchFamily="34" charset="-128"/>
              </a:defRPr>
            </a:lvl3pPr>
            <a:lvl4pPr marL="1600200" indent="-228600">
              <a:defRPr sz="2400">
                <a:solidFill>
                  <a:schemeClr val="bg1"/>
                </a:solidFill>
                <a:latin typeface="Arial" panose="020B0604020202020204" pitchFamily="34" charset="0"/>
                <a:ea typeface="ＭＳ Ｐゴシック" panose="020B0600070205080204" pitchFamily="34" charset="-128"/>
              </a:defRPr>
            </a:lvl4pPr>
            <a:lvl5pPr marL="2057400" indent="-228600">
              <a:defRPr sz="2400">
                <a:solidFill>
                  <a:schemeClr val="bg1"/>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ea typeface="ＭＳ Ｐゴシック" panose="020B0600070205080204" pitchFamily="34" charset="-128"/>
              </a:defRPr>
            </a:lvl9pPr>
          </a:lstStyle>
          <a:p>
            <a:r>
              <a:rPr lang="en-US" altLang="en-US" sz="1600">
                <a:solidFill>
                  <a:schemeClr val="tx1"/>
                </a:solidFill>
              </a:rPr>
              <a:t>* Sample from p. 18 &lt;http://www.biochem.arizona.edu/marc/Sci-Writing.pdf&gt;</a:t>
            </a:r>
          </a:p>
        </p:txBody>
      </p:sp>
      <p:pic>
        <p:nvPicPr>
          <p:cNvPr id="11268" name="Picture 2">
            <a:extLst>
              <a:ext uri="{FF2B5EF4-FFF2-40B4-BE49-F238E27FC236}">
                <a16:creationId xmlns:a16="http://schemas.microsoft.com/office/drawing/2014/main" id="{277C7951-06CB-644D-B46D-DE09D86F3AB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33400" y="1447800"/>
            <a:ext cx="8075613" cy="4540250"/>
          </a:xfrm>
          <a:extLst>
            <a:ext uri="{909E8E84-426E-40dd-AFC4-6F175D3DCCD1}">
              <a14:hiddenFill xmlns:a14="http://schemas.microsoft.com/office/drawing/2010/main" xmlns="">
                <a:solidFill>
                  <a:srgbClr val="00B8FF"/>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Black"/>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Arial" charset="0"/>
          <a:buNone/>
          <a:tabLst/>
          <a:defRPr kumimoji="0" lang="en-GB" sz="24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Arial" charset="0"/>
          <a:buNone/>
          <a:tabLst/>
          <a:defRPr kumimoji="0" lang="en-GB" sz="2400" b="0"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20820094902_656 [Compatibility Mode]" id="{DF23AC8D-BD96-EE4D-A1F7-594CB51EF1E3}" vid="{C72F1B64-0F68-7441-B48F-D51B7862E5F0}"/>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Black"/>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Arial" charset="0"/>
          <a:buNone/>
          <a:tabLst/>
          <a:defRPr kumimoji="0" lang="en-GB" sz="24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Arial" charset="0"/>
          <a:buNone/>
          <a:tabLst/>
          <a:defRPr kumimoji="0" lang="en-GB" sz="2400" b="0"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20820094902_656 [Compatibility Mode]" id="{DF23AC8D-BD96-EE4D-A1F7-594CB51EF1E3}" vid="{CACD4949-C4A1-2742-9425-785397663725}"/>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TotalTime>
  <Words>1215</Words>
  <Application>Microsoft Macintosh PowerPoint</Application>
  <PresentationFormat>On-screen Show (4:3)</PresentationFormat>
  <Paragraphs>143</Paragraphs>
  <Slides>18</Slides>
  <Notes>12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Arial</vt:lpstr>
      <vt:lpstr>ＭＳ Ｐゴシック</vt:lpstr>
      <vt:lpstr>Arial Black</vt:lpstr>
      <vt:lpstr>Helvetica</vt:lpstr>
      <vt:lpstr>Times New Roman</vt:lpstr>
      <vt:lpstr>Lucida Sans Unicode</vt:lpstr>
      <vt:lpstr>Wingdings</vt:lpstr>
      <vt:lpstr>Default Design</vt:lpstr>
      <vt:lpstr>1_Default Design</vt:lpstr>
      <vt:lpstr>Writing Reports, Proposals, and Technical Documents</vt:lpstr>
      <vt:lpstr>Presentation Overview</vt:lpstr>
      <vt:lpstr>Genres and Constraints </vt:lpstr>
      <vt:lpstr>What is Style?</vt:lpstr>
      <vt:lpstr>Disciplinary Differences</vt:lpstr>
      <vt:lpstr>Document Design</vt:lpstr>
      <vt:lpstr>Document Design</vt:lpstr>
      <vt:lpstr>Simple Table</vt:lpstr>
      <vt:lpstr>Complex Table</vt:lpstr>
      <vt:lpstr>Figures</vt:lpstr>
      <vt:lpstr>Principles for Writing Clearly</vt:lpstr>
      <vt:lpstr>#4 - Start with Familiar Information</vt:lpstr>
      <vt:lpstr>Language to Create Connections</vt:lpstr>
      <vt:lpstr>#7 – Be Concise but Clear</vt:lpstr>
      <vt:lpstr>#6 - Begin with Consistent Subjects </vt:lpstr>
      <vt:lpstr>#2 – Use Specific Verbs </vt:lpstr>
      <vt:lpstr>PowerPoint Presentation</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College of Liberal Arts</dc:creator>
  <cp:lastModifiedBy>Microsoft Office User</cp:lastModifiedBy>
  <cp:revision>27</cp:revision>
  <dcterms:modified xsi:type="dcterms:W3CDTF">2019-11-06T15:55:56Z</dcterms:modified>
</cp:coreProperties>
</file>